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notesSlides/notesSlide2.xml" ContentType="application/vnd.openxmlformats-officedocument.presentationml.notesSlide+xml"/>
  <Override PartName="/ppt/ink/ink2.xml" ContentType="application/inkml+xml"/>
  <Override PartName="/ppt/ink/ink3.xml" ContentType="application/inkml+xml"/>
  <Override PartName="/ppt/ink/ink4.xml" ContentType="application/inkml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media/image26.jpg" ContentType="image/jpg"/>
  <Override PartName="/ppt/media/image27.jpg" ContentType="image/jpg"/>
  <Override PartName="/ppt/media/image28.jpg" ContentType="image/jpg"/>
  <Override PartName="/ppt/media/image29.jpg" ContentType="image/jpg"/>
  <Override PartName="/ppt/media/image30.jpg" ContentType="image/jpg"/>
  <Override PartName="/ppt/media/image32.jpg" ContentType="image/jpg"/>
  <Override PartName="/ppt/media/image33.jpg" ContentType="image/jpg"/>
  <Override PartName="/ppt/media/image34.jpg" ContentType="image/jpg"/>
  <Override PartName="/ppt/media/image35.jpg" ContentType="image/jpg"/>
  <Override PartName="/ppt/media/image36.jpg" ContentType="image/jpg"/>
  <Override PartName="/ppt/media/image37.jpg" ContentType="image/jpg"/>
  <Override PartName="/ppt/media/image49.jpg" ContentType="image/jp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8"/>
  </p:notesMasterIdLst>
  <p:sldIdLst>
    <p:sldId id="449" r:id="rId2"/>
    <p:sldId id="447" r:id="rId3"/>
    <p:sldId id="443" r:id="rId4"/>
    <p:sldId id="370" r:id="rId5"/>
    <p:sldId id="454" r:id="rId6"/>
    <p:sldId id="455" r:id="rId7"/>
    <p:sldId id="295" r:id="rId8"/>
    <p:sldId id="456" r:id="rId9"/>
    <p:sldId id="297" r:id="rId10"/>
    <p:sldId id="298" r:id="rId11"/>
    <p:sldId id="303" r:id="rId12"/>
    <p:sldId id="304" r:id="rId13"/>
    <p:sldId id="305" r:id="rId14"/>
    <p:sldId id="306" r:id="rId15"/>
    <p:sldId id="320" r:id="rId16"/>
    <p:sldId id="319" r:id="rId17"/>
    <p:sldId id="324" r:id="rId18"/>
    <p:sldId id="323" r:id="rId19"/>
    <p:sldId id="326" r:id="rId20"/>
    <p:sldId id="307" r:id="rId21"/>
    <p:sldId id="309" r:id="rId22"/>
    <p:sldId id="328" r:id="rId23"/>
    <p:sldId id="376" r:id="rId24"/>
    <p:sldId id="329" r:id="rId25"/>
    <p:sldId id="308" r:id="rId26"/>
    <p:sldId id="312" r:id="rId27"/>
    <p:sldId id="310" r:id="rId28"/>
    <p:sldId id="313" r:id="rId29"/>
    <p:sldId id="314" r:id="rId30"/>
    <p:sldId id="377" r:id="rId31"/>
    <p:sldId id="458" r:id="rId32"/>
    <p:sldId id="267" r:id="rId33"/>
    <p:sldId id="268" r:id="rId34"/>
    <p:sldId id="379" r:id="rId35"/>
    <p:sldId id="270" r:id="rId36"/>
    <p:sldId id="271" r:id="rId37"/>
    <p:sldId id="272" r:id="rId38"/>
    <p:sldId id="459" r:id="rId39"/>
    <p:sldId id="277" r:id="rId40"/>
    <p:sldId id="300" r:id="rId41"/>
    <p:sldId id="383" r:id="rId42"/>
    <p:sldId id="380" r:id="rId43"/>
    <p:sldId id="381" r:id="rId44"/>
    <p:sldId id="382" r:id="rId45"/>
    <p:sldId id="282" r:id="rId46"/>
    <p:sldId id="384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671"/>
    <p:restoredTop sz="93611"/>
  </p:normalViewPr>
  <p:slideViewPr>
    <p:cSldViewPr snapToGrid="0">
      <p:cViewPr varScale="1">
        <p:scale>
          <a:sx n="117" d="100"/>
          <a:sy n="117" d="100"/>
        </p:scale>
        <p:origin x="33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07:20:08.196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0 24575,'0'0'0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07:34:52.913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0 0 24575,'0'0'0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07:30:03.837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 1 24575,'0'0'0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07:30:10.877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 1 24575,'0'0'0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E448EA-1283-8F41-ABBC-32A96EF632CD}" type="datetimeFigureOut">
              <a:rPr lang="en-US" smtClean="0"/>
              <a:t>1/17/24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09D0DB-5055-C442-8B0E-8C162A02AB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0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FF3B7-E644-AB4E-ACF9-AC220F0CB2D4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2243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FF3B7-E644-AB4E-ACF9-AC220F0CB2D4}" type="slidenum">
              <a:rPr lang="en-US" smtClean="0"/>
              <a:pPr/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FF3B7-E644-AB4E-ACF9-AC220F0CB2D4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FF3B7-E644-AB4E-ACF9-AC220F0CB2D4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FF3B7-E644-AB4E-ACF9-AC220F0CB2D4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FF3B7-E644-AB4E-ACF9-AC220F0CB2D4}" type="slidenum">
              <a:rPr lang="en-US" smtClean="0"/>
              <a:pPr/>
              <a:t>18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FF3B7-E644-AB4E-ACF9-AC220F0CB2D4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FF3B7-E644-AB4E-ACF9-AC220F0CB2D4}" type="slidenum">
              <a:rPr lang="en-US" smtClean="0"/>
              <a:pPr/>
              <a:t>20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FF3B7-E644-AB4E-ACF9-AC220F0CB2D4}" type="slidenum">
              <a:rPr lang="en-US" smtClean="0"/>
              <a:pPr/>
              <a:t>21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FF3B7-E644-AB4E-ACF9-AC220F0CB2D4}" type="slidenum">
              <a:rPr lang="en-US" smtClean="0"/>
              <a:pPr/>
              <a:t>22</a:t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FF3B7-E644-AB4E-ACF9-AC220F0CB2D4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5021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FF3B7-E644-AB4E-ACF9-AC220F0CB2D4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18411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FF3B7-E644-AB4E-ACF9-AC220F0CB2D4}" type="slidenum">
              <a:rPr lang="en-US" smtClean="0"/>
              <a:pPr/>
              <a:t>24</a:t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FF3B7-E644-AB4E-ACF9-AC220F0CB2D4}" type="slidenum">
              <a:rPr lang="en-US" smtClean="0"/>
              <a:pPr/>
              <a:t>25</a:t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FF3B7-E644-AB4E-ACF9-AC220F0CB2D4}" type="slidenum">
              <a:rPr lang="en-US" smtClean="0"/>
              <a:pPr/>
              <a:t>26</a:t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FF3B7-E644-AB4E-ACF9-AC220F0CB2D4}" type="slidenum">
              <a:rPr lang="en-US" smtClean="0"/>
              <a:pPr/>
              <a:t>27</a:t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FF3B7-E644-AB4E-ACF9-AC220F0CB2D4}" type="slidenum">
              <a:rPr lang="en-US" smtClean="0"/>
              <a:pPr/>
              <a:t>28</a:t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FF3B7-E644-AB4E-ACF9-AC220F0CB2D4}" type="slidenum">
              <a:rPr lang="en-US" smtClean="0"/>
              <a:pPr/>
              <a:t>29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FF3B7-E644-AB4E-ACF9-AC220F0CB2D4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FF3B7-E644-AB4E-ACF9-AC220F0CB2D4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0509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FF3B7-E644-AB4E-ACF9-AC220F0CB2D4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So how do we perform linear interpolation in a triangle ABC for the point</a:t>
            </a:r>
            <a:r>
              <a:rPr lang="en-US" baseline="0" dirty="0"/>
              <a:t> P</a:t>
            </a:r>
            <a:r>
              <a:rPr lang="en-US" dirty="0"/>
              <a:t>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FF3B7-E644-AB4E-ACF9-AC220F0CB2D4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FF3B7-E644-AB4E-ACF9-AC220F0CB2D4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FF3B7-E644-AB4E-ACF9-AC220F0CB2D4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FF3B7-E644-AB4E-ACF9-AC220F0CB2D4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B2D0C6-4A7D-E405-6521-D39BCFF224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1F6B58-7540-95C3-EE82-5219BF5E7A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8C1F93-219F-7B81-259E-8E264187BD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3127" y="6356350"/>
            <a:ext cx="1290145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IIT Kanpur CSE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066C54-4D07-E4AA-0D5D-84B5742C4D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51779" y="6356349"/>
            <a:ext cx="1047093" cy="365125"/>
          </a:xfrm>
          <a:prstGeom prst="rect">
            <a:avLst/>
          </a:prstGeom>
        </p:spPr>
        <p:txBody>
          <a:bodyPr/>
          <a:lstStyle/>
          <a:p>
            <a:fld id="{E5655575-407E-B34E-9F22-CDABE8B61B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3658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3751A-73CE-A009-62BD-0904FF1D6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FF12352-8F9B-5D9F-F967-B5DA934214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B057E8-4985-B1E4-26D7-E98190A9FD8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33A1E1-CA33-E1D5-9492-54DEBE2DE2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IIT Kanpur CSE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EB98B8-249D-34D7-1099-BEBB4649A8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5655575-407E-B34E-9F22-CDABE8B61B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9716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F0DC98F-3B5F-1550-55E8-87AFB580183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1D240F-8801-3591-E98F-A8A07267C5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46A9B4-AA93-EFF0-910D-8ABA91927A1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BEA398-7B89-AA87-4843-913EC5E656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IIT Kanpur CSE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3FA8A5-5780-EC91-65D7-80987A3068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5655575-407E-B34E-9F22-CDABE8B61B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7773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2FBD17-4C17-BC1E-99FC-4A03382F2E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7983"/>
            <a:ext cx="10515600" cy="835351"/>
          </a:xfrm>
        </p:spPr>
        <p:txBody>
          <a:bodyPr/>
          <a:lstStyle>
            <a:lvl1pPr>
              <a:defRPr b="1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155505-4697-A13B-D151-3A174FCD6A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6419"/>
            <a:ext cx="10515600" cy="497993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ED6D6C0-F55E-807B-C027-F49175752DE8}"/>
              </a:ext>
            </a:extLst>
          </p:cNvPr>
          <p:cNvSpPr/>
          <p:nvPr userDrawn="1"/>
        </p:nvSpPr>
        <p:spPr>
          <a:xfrm>
            <a:off x="0" y="6566444"/>
            <a:ext cx="12192000" cy="2915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37ABA79C-30B7-5D2A-1C97-316707A02641}"/>
              </a:ext>
            </a:extLst>
          </p:cNvPr>
          <p:cNvSpPr txBox="1">
            <a:spLocks/>
          </p:cNvSpPr>
          <p:nvPr userDrawn="1"/>
        </p:nvSpPr>
        <p:spPr>
          <a:xfrm>
            <a:off x="11353800" y="6559932"/>
            <a:ext cx="822435" cy="29155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5655575-407E-B34E-9F22-CDABE8B61B26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46792DF-1D5E-C735-8A2F-964B44FF8559}"/>
              </a:ext>
            </a:extLst>
          </p:cNvPr>
          <p:cNvSpPr txBox="1"/>
          <p:nvPr userDrawn="1"/>
        </p:nvSpPr>
        <p:spPr>
          <a:xfrm>
            <a:off x="0" y="6581001"/>
            <a:ext cx="415076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b="0" i="0" u="none" strike="noStrike" dirty="0">
                <a:solidFill>
                  <a:schemeClr val="bg1"/>
                </a:solidFill>
                <a:effectLst/>
                <a:latin typeface="Helvetica" pitchFamily="2" charset="0"/>
              </a:rPr>
              <a:t>IITK CS661: Big Data Visual Analytics: Soumya Dutta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58730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D4DCB-A43B-4218-D574-09F42DC27F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BD66A7-F241-C940-D40B-2F8F12AB40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1F21B6-D8AE-2965-B317-3C488EDF1F3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9785CF-08B2-016E-A06F-B164F06311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IIT Kanpur CSE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C6D749-C41E-AC7E-4EB5-6C3CCC61DD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5655575-407E-B34E-9F22-CDABE8B61B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0841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46DBA8-2B4C-6767-C70A-57592FB5E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102F91-214A-8B2D-BF0B-E956264B60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A0A2F3-CC5C-769A-1674-5BD46D9886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2D7FAE-CEC3-27AD-F938-50DD1ED1736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E2F60E-34AC-A43D-98F1-E92B671603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IIT Kanpur CSE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20F6A6-A00D-23C5-FC00-ECADC8098F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5655575-407E-B34E-9F22-CDABE8B61B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9531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C5D1F1-C815-5738-7701-D2A3C227D7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20F80B-69BE-F1BE-F120-53F4F58862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4D2E48-EC90-2F14-8303-5A0F08F560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317BA5-2251-7E6E-42A6-B55B97E8933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CD2259C-8CA6-1905-1510-D845BB5A5EE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03D7BE5-66C5-4256-6F69-CF021DEE24C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240CBC6-6027-45EC-6632-BC4669AAAF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IIT Kanpur CSE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286DACC-C53E-7931-5ABE-DBD6613794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5655575-407E-B34E-9F22-CDABE8B61B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3712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E51576-1332-95C9-D793-33FAB3ADB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D12A43-17F6-720A-EE99-D004C02F933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D4AE4D-D567-8D73-9EC4-340961DFFA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IIT Kanpur CSE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A5D431-8B1D-E78D-438F-280B2F5656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5655575-407E-B34E-9F22-CDABE8B61B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1737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B8E933E-31F2-48DB-DE83-2FACFBE2F3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BEAE67E-776C-F0EF-833A-F0674F9623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IIT Kanpur CSE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8834AF-75CC-4FD7-B07D-B1FD7C6065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5655575-407E-B34E-9F22-CDABE8B61B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9187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8493A3-73EC-3FF3-CFE1-FF979F6D0B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5200BD-7A84-48ED-390F-2D37611C8D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DCAD93-3F18-2764-D952-2F650DF0CC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2DA94A-6B68-5037-DBB4-13AD61722AE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4CDA5F-7A57-B13E-89C7-00222309CF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IIT Kanpur CSE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D26395-4AC8-3411-78BA-99A8BEFF8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5655575-407E-B34E-9F22-CDABE8B61B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6340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28D22-C360-BC7C-7ECD-A6ABBF8304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1714F94-29FC-08DF-808F-4DD2BC5EE77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5AD517-762B-CCCD-B158-17F815A3C5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612F26-CAC8-0792-125A-EBDE81B5CBD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F21C10-5E61-751F-357A-E1BB873E36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IIT Kanpur CSE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93AB31-FE16-7DB0-7F25-7BE9791B8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5655575-407E-B34E-9F22-CDABE8B61B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8630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E58FAEB-2681-DDEF-8A46-A81376821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5943"/>
            <a:ext cx="10515600" cy="9696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E339C0-955A-7EEE-0C56-4A040883BE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460499"/>
            <a:ext cx="10515600" cy="47826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7079F1-FBAD-F5DD-8EA1-17E6B55D9D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258" y="6356350"/>
            <a:ext cx="15318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IIT Kanpur CSE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0565A9-3DE8-8114-531D-705E778319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1985" y="6356350"/>
            <a:ext cx="8224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655575-407E-B34E-9F22-CDABE8B61B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5869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kitware.github.io/vtk-examples/site/Python/" TargetMode="External"/><Relationship Id="rId2" Type="http://schemas.openxmlformats.org/officeDocument/2006/relationships/hyperlink" Target="https://vtk.org/vtk-users-guide/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jpg"/><Relationship Id="rId5" Type="http://schemas.openxmlformats.org/officeDocument/2006/relationships/image" Target="../media/image36.jpg"/><Relationship Id="rId4" Type="http://schemas.openxmlformats.org/officeDocument/2006/relationships/image" Target="../media/image35.jp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12" Type="http://schemas.openxmlformats.org/officeDocument/2006/relationships/image" Target="../media/image48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5" Type="http://schemas.openxmlformats.org/officeDocument/2006/relationships/image" Target="../media/image41.pn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hyperlink" Target="http://www.paraview.org/" TargetMode="Externa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customXml" Target="../ink/ink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image" Target="../media/image12.png"/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11" Type="http://schemas.openxmlformats.org/officeDocument/2006/relationships/image" Target="../media/image10.png"/><Relationship Id="rId5" Type="http://schemas.openxmlformats.org/officeDocument/2006/relationships/image" Target="../media/image7.png"/><Relationship Id="rId15" Type="http://schemas.openxmlformats.org/officeDocument/2006/relationships/image" Target="../media/image14.png"/><Relationship Id="rId10" Type="http://schemas.openxmlformats.org/officeDocument/2006/relationships/customXml" Target="../ink/ink4.xml"/><Relationship Id="rId4" Type="http://schemas.openxmlformats.org/officeDocument/2006/relationships/image" Target="../media/image6.png"/><Relationship Id="rId9" Type="http://schemas.openxmlformats.org/officeDocument/2006/relationships/image" Target="../media/image9.png"/><Relationship Id="rId1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F56D32-91C7-2F3A-EE34-E3A9ADDFB5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44136" y="2531062"/>
            <a:ext cx="10303727" cy="897938"/>
          </a:xfrm>
        </p:spPr>
        <p:txBody>
          <a:bodyPr>
            <a:normAutofit/>
          </a:bodyPr>
          <a:lstStyle/>
          <a:p>
            <a:r>
              <a:rPr lang="en-US" sz="5400" b="1" dirty="0">
                <a:solidFill>
                  <a:schemeClr val="accent1">
                    <a:lumMod val="75000"/>
                  </a:schemeClr>
                </a:solidFill>
              </a:rPr>
              <a:t>Big Data Visual Analytics (CS 661)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997FEE-828C-679B-448C-A375342F1A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479093"/>
            <a:ext cx="9144000" cy="2787876"/>
          </a:xfrm>
        </p:spPr>
        <p:txBody>
          <a:bodyPr>
            <a:normAutofit/>
          </a:bodyPr>
          <a:lstStyle/>
          <a:p>
            <a:r>
              <a:rPr lang="en-US" sz="4000" dirty="0"/>
              <a:t>Instructor: Soumya Dutta</a:t>
            </a:r>
          </a:p>
          <a:p>
            <a:r>
              <a:rPr lang="en-US" sz="2800" dirty="0"/>
              <a:t>Department of Computer Science and Engineering</a:t>
            </a:r>
          </a:p>
          <a:p>
            <a:r>
              <a:rPr lang="en-US" sz="2800" dirty="0"/>
              <a:t>Indian Institute of Technology Kanpur (IITK)</a:t>
            </a:r>
            <a:endParaRPr lang="en-US" sz="2800" b="1" dirty="0"/>
          </a:p>
          <a:p>
            <a:r>
              <a:rPr lang="en-US" sz="2800" dirty="0"/>
              <a:t>email: </a:t>
            </a:r>
            <a:r>
              <a:rPr lang="en-US" sz="2800" dirty="0" err="1"/>
              <a:t>soumyad@cse.iitk.ac.in</a:t>
            </a:r>
            <a:endParaRPr lang="en-US" sz="2800" dirty="0"/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4A4A28FC-2A38-5FB2-BA8B-3A9A2926D0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1753" y="269024"/>
            <a:ext cx="2349352" cy="2236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2483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3485692" y="1457535"/>
            <a:ext cx="5472563" cy="211451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Lerp in Triangle </a:t>
            </a:r>
          </a:p>
        </p:txBody>
      </p:sp>
      <p:sp>
        <p:nvSpPr>
          <p:cNvPr id="4" name="Isosceles Triangle 3"/>
          <p:cNvSpPr/>
          <p:nvPr/>
        </p:nvSpPr>
        <p:spPr>
          <a:xfrm>
            <a:off x="5016250" y="1897182"/>
            <a:ext cx="1851950" cy="1216472"/>
          </a:xfrm>
          <a:prstGeom prst="triangle">
            <a:avLst/>
          </a:prstGeom>
          <a:noFill/>
          <a:ln w="2222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770264" y="1435518"/>
            <a:ext cx="3642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60619" y="2901975"/>
            <a:ext cx="3520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54973" y="2856363"/>
            <a:ext cx="3487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790802" y="2394698"/>
            <a:ext cx="3436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017457" y="1897183"/>
            <a:ext cx="6560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V</a:t>
            </a:r>
            <a:r>
              <a:rPr lang="en-US" sz="2400" baseline="-25000" dirty="0" err="1"/>
              <a:t>p</a:t>
            </a:r>
            <a:r>
              <a:rPr lang="en-US" sz="2400" baseline="-25000" dirty="0"/>
              <a:t> </a:t>
            </a:r>
            <a:r>
              <a:rPr lang="en-US" sz="2400" dirty="0"/>
              <a:t>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3485692" y="1457535"/>
            <a:ext cx="5472563" cy="211451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Symbol" charset="2"/>
              <a:cs typeface="Symbol" charset="2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Lerp in Triangle </a:t>
            </a:r>
          </a:p>
        </p:txBody>
      </p:sp>
      <p:sp>
        <p:nvSpPr>
          <p:cNvPr id="4" name="Isosceles Triangle 3"/>
          <p:cNvSpPr/>
          <p:nvPr/>
        </p:nvSpPr>
        <p:spPr>
          <a:xfrm>
            <a:off x="5016250" y="1897182"/>
            <a:ext cx="1851950" cy="1216472"/>
          </a:xfrm>
          <a:prstGeom prst="triangle">
            <a:avLst/>
          </a:prstGeom>
          <a:noFill/>
          <a:ln w="2222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770264" y="1435518"/>
            <a:ext cx="3642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60619" y="2901975"/>
            <a:ext cx="3520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54973" y="2856363"/>
            <a:ext cx="3487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790802" y="2394698"/>
            <a:ext cx="3436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017457" y="1897183"/>
            <a:ext cx="6560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V</a:t>
            </a:r>
            <a:r>
              <a:rPr lang="en-US" sz="2400" baseline="-25000" dirty="0" err="1"/>
              <a:t>p</a:t>
            </a:r>
            <a:r>
              <a:rPr lang="en-US" sz="2400" baseline="-25000" dirty="0"/>
              <a:t> </a:t>
            </a:r>
            <a:r>
              <a:rPr lang="en-US" sz="2400" dirty="0"/>
              <a:t>?</a:t>
            </a:r>
          </a:p>
        </p:txBody>
      </p:sp>
      <p:cxnSp>
        <p:nvCxnSpPr>
          <p:cNvPr id="10" name="Straight Connector 9"/>
          <p:cNvCxnSpPr>
            <a:stCxn id="4" idx="2"/>
          </p:cNvCxnSpPr>
          <p:nvPr/>
        </p:nvCxnSpPr>
        <p:spPr>
          <a:xfrm rot="5400000" flipH="1" flipV="1">
            <a:off x="5189524" y="2512376"/>
            <a:ext cx="428004" cy="774552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endCxn id="4" idx="4"/>
          </p:cNvCxnSpPr>
          <p:nvPr/>
        </p:nvCxnSpPr>
        <p:spPr>
          <a:xfrm>
            <a:off x="5790802" y="2682888"/>
            <a:ext cx="1077398" cy="430767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5734346" y="2741594"/>
            <a:ext cx="4322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err="1">
                <a:latin typeface="Symbol" charset="2"/>
                <a:cs typeface="Symbol" charset="2"/>
              </a:rPr>
              <a:t>d</a:t>
            </a:r>
            <a:r>
              <a:rPr lang="en-US" dirty="0" err="1">
                <a:cs typeface="Symbol" charset="2"/>
              </a:rPr>
              <a:t>A</a:t>
            </a:r>
            <a:endParaRPr lang="en-US" dirty="0">
              <a:latin typeface="Symbol" charset="2"/>
              <a:cs typeface="Symbol" charset="2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 rot="5400000" flipH="1" flipV="1">
            <a:off x="5478733" y="2209254"/>
            <a:ext cx="785703" cy="161563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5907077" y="2222707"/>
            <a:ext cx="4283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Symbol" charset="2"/>
                <a:cs typeface="Symbol" charset="2"/>
              </a:rPr>
              <a:t>d</a:t>
            </a:r>
            <a:r>
              <a:rPr lang="en-US" dirty="0">
                <a:cs typeface="Symbol" charset="2"/>
              </a:rPr>
              <a:t>B</a:t>
            </a:r>
            <a:endParaRPr lang="en-US" dirty="0">
              <a:latin typeface="Symbol" charset="2"/>
              <a:cs typeface="Symbol" charset="2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5417641" y="2355007"/>
            <a:ext cx="4283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err="1">
                <a:latin typeface="Symbol" charset="2"/>
                <a:cs typeface="Symbol" charset="2"/>
              </a:rPr>
              <a:t>d</a:t>
            </a:r>
            <a:r>
              <a:rPr lang="en-US" dirty="0" err="1">
                <a:cs typeface="Symbol" charset="2"/>
              </a:rPr>
              <a:t>C</a:t>
            </a:r>
            <a:endParaRPr lang="en-US" dirty="0">
              <a:latin typeface="Symbol" charset="2"/>
              <a:cs typeface="Symbol" charset="2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3485692" y="1457535"/>
            <a:ext cx="5472563" cy="211451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Symbol" charset="2"/>
              <a:cs typeface="Symbol" charset="2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Lerp in Triangle </a:t>
            </a:r>
          </a:p>
        </p:txBody>
      </p:sp>
      <p:sp>
        <p:nvSpPr>
          <p:cNvPr id="4" name="Isosceles Triangle 3"/>
          <p:cNvSpPr/>
          <p:nvPr/>
        </p:nvSpPr>
        <p:spPr>
          <a:xfrm>
            <a:off x="5016250" y="1897182"/>
            <a:ext cx="1851950" cy="1216472"/>
          </a:xfrm>
          <a:prstGeom prst="triangle">
            <a:avLst/>
          </a:prstGeom>
          <a:noFill/>
          <a:ln w="2222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770264" y="1435518"/>
            <a:ext cx="3642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60619" y="2901975"/>
            <a:ext cx="3520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54973" y="2856363"/>
            <a:ext cx="3487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790802" y="2394698"/>
            <a:ext cx="3436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017457" y="1897183"/>
            <a:ext cx="6560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V</a:t>
            </a:r>
            <a:r>
              <a:rPr lang="en-US" sz="2400" baseline="-25000" dirty="0" err="1"/>
              <a:t>p</a:t>
            </a:r>
            <a:r>
              <a:rPr lang="en-US" sz="2400" baseline="-25000" dirty="0"/>
              <a:t> </a:t>
            </a:r>
            <a:r>
              <a:rPr lang="en-US" sz="2400" dirty="0"/>
              <a:t>?</a:t>
            </a:r>
          </a:p>
        </p:txBody>
      </p:sp>
      <p:cxnSp>
        <p:nvCxnSpPr>
          <p:cNvPr id="10" name="Straight Connector 9"/>
          <p:cNvCxnSpPr>
            <a:stCxn id="4" idx="2"/>
          </p:cNvCxnSpPr>
          <p:nvPr/>
        </p:nvCxnSpPr>
        <p:spPr>
          <a:xfrm rot="5400000" flipH="1" flipV="1">
            <a:off x="5189524" y="2512376"/>
            <a:ext cx="428004" cy="774552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endCxn id="4" idx="4"/>
          </p:cNvCxnSpPr>
          <p:nvPr/>
        </p:nvCxnSpPr>
        <p:spPr>
          <a:xfrm>
            <a:off x="5790802" y="2682888"/>
            <a:ext cx="1077398" cy="430767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5734346" y="2741594"/>
            <a:ext cx="4322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err="1">
                <a:latin typeface="Symbol" charset="2"/>
                <a:cs typeface="Symbol" charset="2"/>
              </a:rPr>
              <a:t>d</a:t>
            </a:r>
            <a:r>
              <a:rPr lang="en-US" dirty="0" err="1">
                <a:cs typeface="Symbol" charset="2"/>
              </a:rPr>
              <a:t>A</a:t>
            </a:r>
            <a:endParaRPr lang="en-US" dirty="0">
              <a:latin typeface="Symbol" charset="2"/>
              <a:cs typeface="Symbol" charset="2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 rot="5400000" flipH="1" flipV="1">
            <a:off x="5478733" y="2209254"/>
            <a:ext cx="785703" cy="161563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5907077" y="2222707"/>
            <a:ext cx="4283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Symbol" charset="2"/>
                <a:cs typeface="Symbol" charset="2"/>
              </a:rPr>
              <a:t>d</a:t>
            </a:r>
            <a:r>
              <a:rPr lang="en-US" dirty="0">
                <a:cs typeface="Symbol" charset="2"/>
              </a:rPr>
              <a:t>B</a:t>
            </a:r>
            <a:endParaRPr lang="en-US" dirty="0">
              <a:latin typeface="Symbol" charset="2"/>
              <a:cs typeface="Symbol" charset="2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5417641" y="2355007"/>
            <a:ext cx="4283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err="1">
                <a:latin typeface="Symbol" charset="2"/>
                <a:cs typeface="Symbol" charset="2"/>
              </a:rPr>
              <a:t>d</a:t>
            </a:r>
            <a:r>
              <a:rPr lang="en-US" dirty="0" err="1">
                <a:cs typeface="Symbol" charset="2"/>
              </a:rPr>
              <a:t>C</a:t>
            </a:r>
            <a:endParaRPr lang="en-US" dirty="0">
              <a:latin typeface="Symbol" charset="2"/>
              <a:cs typeface="Symbol" charset="2"/>
            </a:endParaRPr>
          </a:p>
        </p:txBody>
      </p:sp>
      <p:sp>
        <p:nvSpPr>
          <p:cNvPr id="20" name="Content Placeholder 2"/>
          <p:cNvSpPr>
            <a:spLocks noGrp="1"/>
          </p:cNvSpPr>
          <p:nvPr>
            <p:ph idx="1"/>
          </p:nvPr>
        </p:nvSpPr>
        <p:spPr>
          <a:xfrm>
            <a:off x="1709196" y="3791820"/>
            <a:ext cx="8580399" cy="2479107"/>
          </a:xfrm>
        </p:spPr>
        <p:txBody>
          <a:bodyPr>
            <a:normAutofit/>
          </a:bodyPr>
          <a:lstStyle/>
          <a:p>
            <a:r>
              <a:rPr lang="en-US" dirty="0"/>
              <a:t>Parametric coordinates of P:  (</a:t>
            </a:r>
            <a:r>
              <a:rPr lang="en-US" dirty="0" err="1">
                <a:latin typeface="Symbol" charset="2"/>
                <a:cs typeface="Symbol" charset="2"/>
              </a:rPr>
              <a:t>a,b,g</a:t>
            </a:r>
            <a:r>
              <a:rPr lang="en-US" dirty="0">
                <a:latin typeface="Symbol" charset="2"/>
                <a:cs typeface="Symbol" charset="2"/>
              </a:rPr>
              <a:t>)</a:t>
            </a:r>
          </a:p>
          <a:p>
            <a:pPr>
              <a:buNone/>
            </a:pPr>
            <a:r>
              <a:rPr lang="en-US" sz="2400" dirty="0"/>
              <a:t>	</a:t>
            </a:r>
            <a:r>
              <a:rPr lang="en-US" sz="2400" dirty="0">
                <a:latin typeface="Symbol" charset="2"/>
                <a:cs typeface="Symbol" charset="2"/>
              </a:rPr>
              <a:t>a = </a:t>
            </a:r>
            <a:r>
              <a:rPr lang="en-US" sz="2400" dirty="0" err="1">
                <a:latin typeface="Symbol" charset="2"/>
                <a:cs typeface="Symbol" charset="2"/>
              </a:rPr>
              <a:t>d</a:t>
            </a:r>
            <a:r>
              <a:rPr lang="en-US" sz="2400" dirty="0" err="1">
                <a:cs typeface="Symbol" charset="2"/>
              </a:rPr>
              <a:t>A</a:t>
            </a:r>
            <a:r>
              <a:rPr lang="en-US" sz="2400" dirty="0">
                <a:latin typeface="Symbol" charset="2"/>
                <a:cs typeface="Symbol" charset="2"/>
              </a:rPr>
              <a:t> / (</a:t>
            </a:r>
            <a:r>
              <a:rPr lang="en-US" sz="2400" dirty="0" err="1">
                <a:latin typeface="Symbol" charset="2"/>
                <a:cs typeface="Symbol" charset="2"/>
              </a:rPr>
              <a:t>d</a:t>
            </a:r>
            <a:r>
              <a:rPr lang="en-US" sz="2400" dirty="0" err="1">
                <a:cs typeface="Symbol" charset="2"/>
              </a:rPr>
              <a:t>A</a:t>
            </a:r>
            <a:r>
              <a:rPr lang="en-US" sz="2400" dirty="0">
                <a:cs typeface="Symbol" charset="2"/>
              </a:rPr>
              <a:t> </a:t>
            </a:r>
            <a:r>
              <a:rPr lang="en-US" sz="2400" dirty="0">
                <a:latin typeface="Symbol" charset="2"/>
                <a:cs typeface="Symbol" charset="2"/>
              </a:rPr>
              <a:t>+ d</a:t>
            </a:r>
            <a:r>
              <a:rPr lang="en-US" sz="2400" dirty="0">
                <a:cs typeface="Symbol" charset="2"/>
              </a:rPr>
              <a:t>B </a:t>
            </a:r>
            <a:r>
              <a:rPr lang="en-US" sz="2400" dirty="0">
                <a:latin typeface="Symbol" charset="2"/>
                <a:cs typeface="Symbol" charset="2"/>
              </a:rPr>
              <a:t>+ </a:t>
            </a:r>
            <a:r>
              <a:rPr lang="en-US" sz="2400" dirty="0" err="1">
                <a:latin typeface="Symbol" charset="2"/>
                <a:cs typeface="Symbol" charset="2"/>
              </a:rPr>
              <a:t>d</a:t>
            </a:r>
            <a:r>
              <a:rPr lang="en-US" sz="2400" dirty="0" err="1">
                <a:cs typeface="Symbol" charset="2"/>
              </a:rPr>
              <a:t>C</a:t>
            </a:r>
            <a:r>
              <a:rPr lang="en-US" sz="2400" dirty="0">
                <a:latin typeface="Symbol" charset="2"/>
                <a:cs typeface="Symbol" charset="2"/>
              </a:rPr>
              <a:t>)</a:t>
            </a:r>
            <a:r>
              <a:rPr lang="en-US" sz="2400" dirty="0"/>
              <a:t>  </a:t>
            </a:r>
          </a:p>
          <a:p>
            <a:pPr>
              <a:buNone/>
            </a:pPr>
            <a:r>
              <a:rPr lang="en-US" sz="2400" dirty="0">
                <a:latin typeface="Symbol" charset="2"/>
                <a:cs typeface="Symbol" charset="2"/>
              </a:rPr>
              <a:t>   b = d</a:t>
            </a:r>
            <a:r>
              <a:rPr lang="en-US" sz="2400" dirty="0">
                <a:cs typeface="Symbol" charset="2"/>
              </a:rPr>
              <a:t>B</a:t>
            </a:r>
            <a:r>
              <a:rPr lang="en-US" sz="2400" dirty="0">
                <a:latin typeface="Symbol" charset="2"/>
                <a:cs typeface="Symbol" charset="2"/>
              </a:rPr>
              <a:t> / (</a:t>
            </a:r>
            <a:r>
              <a:rPr lang="en-US" sz="2400" dirty="0" err="1">
                <a:latin typeface="Symbol" charset="2"/>
                <a:cs typeface="Symbol" charset="2"/>
              </a:rPr>
              <a:t>d</a:t>
            </a:r>
            <a:r>
              <a:rPr lang="en-US" sz="2400" dirty="0" err="1">
                <a:cs typeface="Symbol" charset="2"/>
              </a:rPr>
              <a:t>A</a:t>
            </a:r>
            <a:r>
              <a:rPr lang="en-US" sz="2400" dirty="0">
                <a:cs typeface="Symbol" charset="2"/>
              </a:rPr>
              <a:t> </a:t>
            </a:r>
            <a:r>
              <a:rPr lang="en-US" sz="2400" dirty="0">
                <a:latin typeface="Symbol" charset="2"/>
                <a:cs typeface="Symbol" charset="2"/>
              </a:rPr>
              <a:t>+ d</a:t>
            </a:r>
            <a:r>
              <a:rPr lang="en-US" sz="2400" dirty="0">
                <a:cs typeface="Symbol" charset="2"/>
              </a:rPr>
              <a:t>B </a:t>
            </a:r>
            <a:r>
              <a:rPr lang="en-US" sz="2400" dirty="0">
                <a:latin typeface="Symbol" charset="2"/>
                <a:cs typeface="Symbol" charset="2"/>
              </a:rPr>
              <a:t>+ </a:t>
            </a:r>
            <a:r>
              <a:rPr lang="en-US" sz="2400" dirty="0" err="1">
                <a:latin typeface="Symbol" charset="2"/>
                <a:cs typeface="Symbol" charset="2"/>
              </a:rPr>
              <a:t>d</a:t>
            </a:r>
            <a:r>
              <a:rPr lang="en-US" sz="2400" dirty="0" err="1">
                <a:cs typeface="Symbol" charset="2"/>
              </a:rPr>
              <a:t>C</a:t>
            </a:r>
            <a:r>
              <a:rPr lang="en-US" sz="2400" dirty="0">
                <a:latin typeface="Symbol" charset="2"/>
                <a:cs typeface="Symbol" charset="2"/>
              </a:rPr>
              <a:t>)</a:t>
            </a:r>
            <a:r>
              <a:rPr lang="en-US" sz="2400" dirty="0"/>
              <a:t>  </a:t>
            </a:r>
          </a:p>
          <a:p>
            <a:pPr>
              <a:buNone/>
            </a:pPr>
            <a:r>
              <a:rPr lang="en-US" sz="2400" dirty="0">
                <a:latin typeface="Symbol" charset="2"/>
                <a:cs typeface="Symbol" charset="2"/>
              </a:rPr>
              <a:t>   g = </a:t>
            </a:r>
            <a:r>
              <a:rPr lang="en-US" sz="2400" dirty="0" err="1">
                <a:latin typeface="Symbol" charset="2"/>
                <a:cs typeface="Symbol" charset="2"/>
              </a:rPr>
              <a:t>d</a:t>
            </a:r>
            <a:r>
              <a:rPr lang="en-US" sz="2400" dirty="0" err="1">
                <a:cs typeface="Symbol" charset="2"/>
              </a:rPr>
              <a:t>C</a:t>
            </a:r>
            <a:r>
              <a:rPr lang="en-US" sz="2400" dirty="0">
                <a:latin typeface="Symbol" charset="2"/>
                <a:cs typeface="Symbol" charset="2"/>
              </a:rPr>
              <a:t> / (</a:t>
            </a:r>
            <a:r>
              <a:rPr lang="en-US" sz="2400" dirty="0" err="1">
                <a:latin typeface="Symbol" charset="2"/>
                <a:cs typeface="Symbol" charset="2"/>
              </a:rPr>
              <a:t>d</a:t>
            </a:r>
            <a:r>
              <a:rPr lang="en-US" sz="2400" dirty="0" err="1">
                <a:cs typeface="Symbol" charset="2"/>
              </a:rPr>
              <a:t>A</a:t>
            </a:r>
            <a:r>
              <a:rPr lang="en-US" sz="2400" dirty="0">
                <a:cs typeface="Symbol" charset="2"/>
              </a:rPr>
              <a:t> </a:t>
            </a:r>
            <a:r>
              <a:rPr lang="en-US" sz="2400" dirty="0">
                <a:latin typeface="Symbol" charset="2"/>
                <a:cs typeface="Symbol" charset="2"/>
              </a:rPr>
              <a:t>+ d</a:t>
            </a:r>
            <a:r>
              <a:rPr lang="en-US" sz="2400" dirty="0">
                <a:cs typeface="Symbol" charset="2"/>
              </a:rPr>
              <a:t>B </a:t>
            </a:r>
            <a:r>
              <a:rPr lang="en-US" sz="2400" dirty="0">
                <a:latin typeface="Symbol" charset="2"/>
                <a:cs typeface="Symbol" charset="2"/>
              </a:rPr>
              <a:t>+ </a:t>
            </a:r>
            <a:r>
              <a:rPr lang="en-US" sz="2400" dirty="0" err="1">
                <a:latin typeface="Symbol" charset="2"/>
                <a:cs typeface="Symbol" charset="2"/>
              </a:rPr>
              <a:t>d</a:t>
            </a:r>
            <a:r>
              <a:rPr lang="en-US" sz="2400" dirty="0" err="1">
                <a:cs typeface="Symbol" charset="2"/>
              </a:rPr>
              <a:t>C</a:t>
            </a:r>
            <a:r>
              <a:rPr lang="en-US" sz="2400" dirty="0">
                <a:latin typeface="Symbol" charset="2"/>
                <a:cs typeface="Symbol" charset="2"/>
              </a:rPr>
              <a:t>)</a:t>
            </a:r>
            <a:r>
              <a:rPr lang="en-US" sz="2400" dirty="0"/>
              <a:t> </a:t>
            </a:r>
          </a:p>
        </p:txBody>
      </p:sp>
      <p:grpSp>
        <p:nvGrpSpPr>
          <p:cNvPr id="27" name="Group 26"/>
          <p:cNvGrpSpPr/>
          <p:nvPr/>
        </p:nvGrpSpPr>
        <p:grpSpPr>
          <a:xfrm>
            <a:off x="5254355" y="4485565"/>
            <a:ext cx="4600436" cy="1150330"/>
            <a:chOff x="3730355" y="4485565"/>
            <a:chExt cx="4600436" cy="1150330"/>
          </a:xfrm>
        </p:grpSpPr>
        <p:sp>
          <p:nvSpPr>
            <p:cNvPr id="22" name="TextBox 21"/>
            <p:cNvSpPr txBox="1"/>
            <p:nvPr/>
          </p:nvSpPr>
          <p:spPr>
            <a:xfrm>
              <a:off x="4671729" y="4620187"/>
              <a:ext cx="365906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i="1" dirty="0" err="1"/>
                <a:t>Baricentric</a:t>
              </a:r>
              <a:r>
                <a:rPr lang="en-US" sz="2800" i="1" dirty="0"/>
                <a:t> Coordinates </a:t>
              </a:r>
            </a:p>
          </p:txBody>
        </p:sp>
        <p:cxnSp>
          <p:nvCxnSpPr>
            <p:cNvPr id="23" name="Straight Connector 22"/>
            <p:cNvCxnSpPr/>
            <p:nvPr/>
          </p:nvCxnSpPr>
          <p:spPr>
            <a:xfrm rot="10800000">
              <a:off x="3730355" y="4485565"/>
              <a:ext cx="862007" cy="428004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rot="10800000" flipV="1">
              <a:off x="3750475" y="5039508"/>
              <a:ext cx="862009" cy="596387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1767280" y="5655628"/>
            <a:ext cx="8295353" cy="854043"/>
            <a:chOff x="252686" y="5655627"/>
            <a:chExt cx="8295353" cy="854043"/>
          </a:xfrm>
        </p:grpSpPr>
        <p:sp>
          <p:nvSpPr>
            <p:cNvPr id="28" name="Content Placeholder 2"/>
            <p:cNvSpPr txBox="1">
              <a:spLocks/>
            </p:cNvSpPr>
            <p:nvPr/>
          </p:nvSpPr>
          <p:spPr>
            <a:xfrm>
              <a:off x="252686" y="5702046"/>
              <a:ext cx="8229600" cy="807624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/>
            </a:bodyPr>
            <a:lstStyle/>
            <a:p>
              <a:pPr marL="342900" indent="-342900" defTabSz="457200">
                <a:spcBef>
                  <a:spcPct val="20000"/>
                </a:spcBef>
                <a:buFont typeface="Arial"/>
                <a:buChar char="•"/>
                <a:defRPr/>
              </a:pPr>
              <a:r>
                <a:rPr lang="en-US" sz="2800" dirty="0"/>
                <a:t>Linearly interpolated value of P:  V</a:t>
              </a:r>
              <a:r>
                <a:rPr lang="en-US" sz="2800" baseline="-25000" dirty="0"/>
                <a:t>A</a:t>
              </a:r>
              <a:r>
                <a:rPr lang="en-US" sz="2800" dirty="0"/>
                <a:t> * </a:t>
              </a:r>
              <a:r>
                <a:rPr lang="en-US" sz="2800" dirty="0">
                  <a:latin typeface="Symbol" charset="2"/>
                  <a:cs typeface="Symbol" charset="2"/>
                </a:rPr>
                <a:t>a</a:t>
              </a:r>
              <a:r>
                <a:rPr lang="en-US" sz="2800" dirty="0"/>
                <a:t> + V</a:t>
              </a:r>
              <a:r>
                <a:rPr lang="en-US" sz="2800" baseline="-25000" dirty="0"/>
                <a:t>B</a:t>
              </a:r>
              <a:r>
                <a:rPr lang="en-US" sz="2800" dirty="0"/>
                <a:t> * </a:t>
              </a:r>
              <a:r>
                <a:rPr lang="en-US" sz="2800" dirty="0" err="1">
                  <a:latin typeface="Symbol" charset="2"/>
                  <a:cs typeface="Symbol" charset="2"/>
                </a:rPr>
                <a:t>b</a:t>
              </a:r>
              <a:r>
                <a:rPr lang="en-US" sz="2800" dirty="0"/>
                <a:t> + V</a:t>
              </a:r>
              <a:r>
                <a:rPr lang="en-US" sz="2800" baseline="-25000" dirty="0"/>
                <a:t>C</a:t>
              </a:r>
              <a:r>
                <a:rPr lang="en-US" sz="2800" dirty="0"/>
                <a:t> * </a:t>
              </a:r>
              <a:r>
                <a:rPr lang="en-US" sz="2800" dirty="0" err="1">
                  <a:latin typeface="Symbol" charset="2"/>
                  <a:cs typeface="Symbol" charset="2"/>
                </a:rPr>
                <a:t>g</a:t>
              </a:r>
              <a:r>
                <a:rPr lang="en-US" sz="2800" dirty="0"/>
                <a:t> </a:t>
              </a:r>
            </a:p>
          </p:txBody>
        </p:sp>
        <p:grpSp>
          <p:nvGrpSpPr>
            <p:cNvPr id="29" name="Group 28"/>
            <p:cNvGrpSpPr/>
            <p:nvPr/>
          </p:nvGrpSpPr>
          <p:grpSpPr>
            <a:xfrm>
              <a:off x="5016713" y="5655627"/>
              <a:ext cx="3531326" cy="665907"/>
              <a:chOff x="2171464" y="5224724"/>
              <a:chExt cx="4764733" cy="665907"/>
            </a:xfrm>
          </p:grpSpPr>
          <p:sp>
            <p:nvSpPr>
              <p:cNvPr id="30" name="TextBox 29"/>
              <p:cNvSpPr txBox="1"/>
              <p:nvPr/>
            </p:nvSpPr>
            <p:spPr>
              <a:xfrm>
                <a:off x="2686316" y="5304104"/>
                <a:ext cx="424988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sz="2800" dirty="0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2171464" y="5224724"/>
                <a:ext cx="4358568" cy="665907"/>
              </a:xfrm>
              <a:prstGeom prst="rect">
                <a:avLst/>
              </a:prstGeom>
              <a:noFill/>
              <a:ln w="22225">
                <a:solidFill>
                  <a:srgbClr val="FF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Lerp in Rectangle</a:t>
            </a:r>
          </a:p>
        </p:txBody>
      </p:sp>
      <p:sp>
        <p:nvSpPr>
          <p:cNvPr id="4" name="Rectangle 3"/>
          <p:cNvSpPr/>
          <p:nvPr/>
        </p:nvSpPr>
        <p:spPr>
          <a:xfrm>
            <a:off x="3485692" y="1457535"/>
            <a:ext cx="5472563" cy="211451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Symbol" charset="2"/>
              <a:cs typeface="Symbol" charset="2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254356" y="1878632"/>
            <a:ext cx="1931319" cy="1349440"/>
          </a:xfrm>
          <a:prstGeom prst="rect">
            <a:avLst/>
          </a:prstGeom>
          <a:noFill/>
          <a:ln w="2222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863697" y="1594880"/>
            <a:ext cx="3642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212116" y="1567818"/>
            <a:ext cx="3520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910274" y="3083510"/>
            <a:ext cx="3487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258693" y="3056448"/>
            <a:ext cx="3740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438102" y="2055943"/>
            <a:ext cx="6560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V</a:t>
            </a:r>
            <a:r>
              <a:rPr lang="en-US" sz="2400" baseline="-25000" dirty="0" err="1"/>
              <a:t>p</a:t>
            </a:r>
            <a:r>
              <a:rPr lang="en-US" sz="2400" baseline="-25000" dirty="0"/>
              <a:t> </a:t>
            </a:r>
            <a:r>
              <a:rPr lang="en-US" sz="2400" dirty="0"/>
              <a:t>?</a:t>
            </a:r>
          </a:p>
        </p:txBody>
      </p:sp>
      <p:grpSp>
        <p:nvGrpSpPr>
          <p:cNvPr id="30" name="Group 29"/>
          <p:cNvGrpSpPr/>
          <p:nvPr/>
        </p:nvGrpSpPr>
        <p:grpSpPr>
          <a:xfrm>
            <a:off x="4377069" y="2394697"/>
            <a:ext cx="2039678" cy="688812"/>
            <a:chOff x="2853069" y="2394697"/>
            <a:chExt cx="2039678" cy="688812"/>
          </a:xfrm>
        </p:grpSpPr>
        <p:grpSp>
          <p:nvGrpSpPr>
            <p:cNvPr id="13" name="Group 12"/>
            <p:cNvGrpSpPr/>
            <p:nvPr/>
          </p:nvGrpSpPr>
          <p:grpSpPr>
            <a:xfrm>
              <a:off x="4266802" y="2394697"/>
              <a:ext cx="625945" cy="461665"/>
              <a:chOff x="4266802" y="2394697"/>
              <a:chExt cx="625945" cy="461665"/>
            </a:xfrm>
          </p:grpSpPr>
          <p:sp>
            <p:nvSpPr>
              <p:cNvPr id="10" name="TextBox 9"/>
              <p:cNvSpPr txBox="1"/>
              <p:nvPr/>
            </p:nvSpPr>
            <p:spPr>
              <a:xfrm>
                <a:off x="4266802" y="2394697"/>
                <a:ext cx="34366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P</a:t>
                </a:r>
              </a:p>
            </p:txBody>
          </p:sp>
          <p:sp>
            <p:nvSpPr>
              <p:cNvPr id="12" name="Oval 11"/>
              <p:cNvSpPr/>
              <p:nvPr/>
            </p:nvSpPr>
            <p:spPr>
              <a:xfrm>
                <a:off x="4800151" y="2596600"/>
                <a:ext cx="92596" cy="9259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6" name="TextBox 15"/>
            <p:cNvSpPr txBox="1"/>
            <p:nvPr/>
          </p:nvSpPr>
          <p:spPr>
            <a:xfrm>
              <a:off x="2853069" y="2714177"/>
              <a:ext cx="1846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3CEA6B55-6E0F-EC98-1018-0EF30BAB7BE2}"/>
              </a:ext>
            </a:extLst>
          </p:cNvPr>
          <p:cNvSpPr txBox="1"/>
          <p:nvPr/>
        </p:nvSpPr>
        <p:spPr>
          <a:xfrm>
            <a:off x="8691429" y="6551499"/>
            <a:ext cx="30895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Slides adapted from Prof. Han-Wei Shen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Lerp in Rectangle</a:t>
            </a:r>
          </a:p>
        </p:txBody>
      </p:sp>
      <p:sp>
        <p:nvSpPr>
          <p:cNvPr id="4" name="Rectangle 3"/>
          <p:cNvSpPr/>
          <p:nvPr/>
        </p:nvSpPr>
        <p:spPr>
          <a:xfrm>
            <a:off x="3485692" y="1457535"/>
            <a:ext cx="5472563" cy="211451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Symbol" charset="2"/>
              <a:cs typeface="Symbol" charset="2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254356" y="1878632"/>
            <a:ext cx="1931319" cy="1349440"/>
          </a:xfrm>
          <a:prstGeom prst="rect">
            <a:avLst/>
          </a:prstGeom>
          <a:noFill/>
          <a:ln w="2222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863697" y="1594880"/>
            <a:ext cx="3642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212116" y="1567818"/>
            <a:ext cx="3520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910274" y="3083510"/>
            <a:ext cx="3487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258693" y="3056448"/>
            <a:ext cx="3740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438102" y="2055943"/>
            <a:ext cx="6560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V</a:t>
            </a:r>
            <a:r>
              <a:rPr lang="en-US" sz="2400" baseline="-25000" dirty="0" err="1"/>
              <a:t>p</a:t>
            </a:r>
            <a:r>
              <a:rPr lang="en-US" sz="2400" baseline="-25000" dirty="0"/>
              <a:t> </a:t>
            </a:r>
            <a:r>
              <a:rPr lang="en-US" sz="2400" dirty="0"/>
              <a:t>?</a:t>
            </a:r>
          </a:p>
        </p:txBody>
      </p:sp>
      <p:grpSp>
        <p:nvGrpSpPr>
          <p:cNvPr id="3" name="Group 12"/>
          <p:cNvGrpSpPr/>
          <p:nvPr/>
        </p:nvGrpSpPr>
        <p:grpSpPr>
          <a:xfrm>
            <a:off x="5790803" y="2394698"/>
            <a:ext cx="625945" cy="461665"/>
            <a:chOff x="4266802" y="2394697"/>
            <a:chExt cx="625945" cy="461665"/>
          </a:xfrm>
        </p:grpSpPr>
        <p:sp>
          <p:nvSpPr>
            <p:cNvPr id="10" name="TextBox 9"/>
            <p:cNvSpPr txBox="1"/>
            <p:nvPr/>
          </p:nvSpPr>
          <p:spPr>
            <a:xfrm>
              <a:off x="4266802" y="2394697"/>
              <a:ext cx="34366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P</a:t>
              </a:r>
            </a:p>
          </p:txBody>
        </p:sp>
        <p:sp>
          <p:nvSpPr>
            <p:cNvPr id="12" name="Oval 11"/>
            <p:cNvSpPr/>
            <p:nvPr/>
          </p:nvSpPr>
          <p:spPr>
            <a:xfrm>
              <a:off x="4800151" y="2596600"/>
              <a:ext cx="92596" cy="9259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4" name="Straight Connector 13"/>
          <p:cNvCxnSpPr/>
          <p:nvPr/>
        </p:nvCxnSpPr>
        <p:spPr>
          <a:xfrm rot="5400000">
            <a:off x="5684189" y="2546736"/>
            <a:ext cx="1362671" cy="1588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Content Placeholder 2"/>
          <p:cNvSpPr txBox="1">
            <a:spLocks/>
          </p:cNvSpPr>
          <p:nvPr/>
        </p:nvSpPr>
        <p:spPr>
          <a:xfrm>
            <a:off x="1709196" y="3791820"/>
            <a:ext cx="8580399" cy="2479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342900" defTabSz="457200">
              <a:spcBef>
                <a:spcPct val="20000"/>
              </a:spcBef>
              <a:buFont typeface="Arial"/>
              <a:buChar char="•"/>
              <a:defRPr/>
            </a:pPr>
            <a:r>
              <a:rPr lang="en-US" sz="2800" dirty="0"/>
              <a:t>Parametric coordinates of P:  (</a:t>
            </a:r>
            <a:r>
              <a:rPr lang="en-US" sz="2800" dirty="0" err="1">
                <a:latin typeface="Symbol" charset="2"/>
                <a:cs typeface="Symbol" charset="2"/>
              </a:rPr>
              <a:t>a,b</a:t>
            </a:r>
            <a:r>
              <a:rPr lang="en-US" sz="2800" dirty="0">
                <a:latin typeface="Symbol" charset="2"/>
                <a:cs typeface="Symbol" charset="2"/>
              </a:rPr>
              <a:t>) </a:t>
            </a:r>
          </a:p>
          <a:p>
            <a:pPr marL="800100" lvl="1" indent="-342900">
              <a:spcBef>
                <a:spcPct val="20000"/>
              </a:spcBef>
            </a:pPr>
            <a:r>
              <a:rPr lang="en-US" sz="2800" dirty="0">
                <a:latin typeface="Symbol" charset="2"/>
                <a:cs typeface="Symbol" charset="2"/>
              </a:rPr>
              <a:t>			a =  </a:t>
            </a:r>
            <a:r>
              <a:rPr lang="en-US" sz="2800" dirty="0">
                <a:cs typeface="Symbol" charset="2"/>
              </a:rPr>
              <a:t>a / width</a:t>
            </a:r>
            <a:r>
              <a:rPr lang="en-US" sz="2800" dirty="0"/>
              <a:t>; </a:t>
            </a:r>
            <a:r>
              <a:rPr lang="en-US" sz="2800" dirty="0">
                <a:cs typeface="Symbol" charset="2"/>
              </a:rPr>
              <a:t> </a:t>
            </a:r>
          </a:p>
          <a:p>
            <a:pPr marL="342900" indent="-342900" defTabSz="457200">
              <a:spcBef>
                <a:spcPct val="20000"/>
              </a:spcBef>
              <a:buFont typeface="Arial"/>
              <a:buChar char="•"/>
              <a:defRPr/>
            </a:pPr>
            <a:endParaRPr lang="en-US" sz="2800" dirty="0">
              <a:latin typeface="Symbol" charset="2"/>
              <a:cs typeface="Symbol" charset="2"/>
            </a:endParaRPr>
          </a:p>
        </p:txBody>
      </p:sp>
      <p:grpSp>
        <p:nvGrpSpPr>
          <p:cNvPr id="74" name="Group 73"/>
          <p:cNvGrpSpPr/>
          <p:nvPr/>
        </p:nvGrpSpPr>
        <p:grpSpPr>
          <a:xfrm>
            <a:off x="5245547" y="1496863"/>
            <a:ext cx="1201552" cy="1997305"/>
            <a:chOff x="3721547" y="1496862"/>
            <a:chExt cx="1201552" cy="1997305"/>
          </a:xfrm>
        </p:grpSpPr>
        <p:grpSp>
          <p:nvGrpSpPr>
            <p:cNvPr id="24" name="Group 23"/>
            <p:cNvGrpSpPr/>
            <p:nvPr/>
          </p:nvGrpSpPr>
          <p:grpSpPr>
            <a:xfrm>
              <a:off x="3721547" y="3124835"/>
              <a:ext cx="1188053" cy="369332"/>
              <a:chOff x="1008037" y="5213543"/>
              <a:chExt cx="1188053" cy="369332"/>
            </a:xfrm>
          </p:grpSpPr>
          <p:grpSp>
            <p:nvGrpSpPr>
              <p:cNvPr id="25" name="Group 31"/>
              <p:cNvGrpSpPr/>
              <p:nvPr/>
            </p:nvGrpSpPr>
            <p:grpSpPr>
              <a:xfrm>
                <a:off x="1008037" y="5391893"/>
                <a:ext cx="427165" cy="112707"/>
                <a:chOff x="873570" y="3638990"/>
                <a:chExt cx="427165" cy="112707"/>
              </a:xfrm>
            </p:grpSpPr>
            <p:cxnSp>
              <p:nvCxnSpPr>
                <p:cNvPr id="30" name="Straight Connector 29"/>
                <p:cNvCxnSpPr/>
                <p:nvPr/>
              </p:nvCxnSpPr>
              <p:spPr>
                <a:xfrm>
                  <a:off x="873570" y="3691115"/>
                  <a:ext cx="427165" cy="158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/>
                <p:cNvCxnSpPr/>
                <p:nvPr/>
              </p:nvCxnSpPr>
              <p:spPr>
                <a:xfrm rot="5400000">
                  <a:off x="825698" y="3694550"/>
                  <a:ext cx="112707" cy="158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6" name="Group 32"/>
              <p:cNvGrpSpPr/>
              <p:nvPr/>
            </p:nvGrpSpPr>
            <p:grpSpPr>
              <a:xfrm>
                <a:off x="1761535" y="5398763"/>
                <a:ext cx="434555" cy="112707"/>
                <a:chOff x="1547700" y="3645860"/>
                <a:chExt cx="434555" cy="112707"/>
              </a:xfrm>
            </p:grpSpPr>
            <p:cxnSp>
              <p:nvCxnSpPr>
                <p:cNvPr id="28" name="Straight Connector 27"/>
                <p:cNvCxnSpPr/>
                <p:nvPr/>
              </p:nvCxnSpPr>
              <p:spPr>
                <a:xfrm>
                  <a:off x="1547700" y="3694283"/>
                  <a:ext cx="434555" cy="158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Connector 28"/>
                <p:cNvCxnSpPr/>
                <p:nvPr/>
              </p:nvCxnSpPr>
              <p:spPr>
                <a:xfrm rot="5400000">
                  <a:off x="1904058" y="3701420"/>
                  <a:ext cx="112707" cy="158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7" name="TextBox 26"/>
              <p:cNvSpPr txBox="1"/>
              <p:nvPr/>
            </p:nvSpPr>
            <p:spPr>
              <a:xfrm>
                <a:off x="1461658" y="5213543"/>
                <a:ext cx="2952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</a:t>
                </a:r>
              </a:p>
            </p:txBody>
          </p:sp>
        </p:grpSp>
        <p:grpSp>
          <p:nvGrpSpPr>
            <p:cNvPr id="62" name="Group 23"/>
            <p:cNvGrpSpPr/>
            <p:nvPr/>
          </p:nvGrpSpPr>
          <p:grpSpPr>
            <a:xfrm>
              <a:off x="3735046" y="1496862"/>
              <a:ext cx="1188053" cy="369332"/>
              <a:chOff x="1008037" y="5213543"/>
              <a:chExt cx="1188053" cy="369332"/>
            </a:xfrm>
          </p:grpSpPr>
          <p:grpSp>
            <p:nvGrpSpPr>
              <p:cNvPr id="63" name="Group 31"/>
              <p:cNvGrpSpPr/>
              <p:nvPr/>
            </p:nvGrpSpPr>
            <p:grpSpPr>
              <a:xfrm>
                <a:off x="1008037" y="5391893"/>
                <a:ext cx="427165" cy="112707"/>
                <a:chOff x="873570" y="3638990"/>
                <a:chExt cx="427165" cy="112707"/>
              </a:xfrm>
            </p:grpSpPr>
            <p:cxnSp>
              <p:nvCxnSpPr>
                <p:cNvPr id="68" name="Straight Connector 67"/>
                <p:cNvCxnSpPr/>
                <p:nvPr/>
              </p:nvCxnSpPr>
              <p:spPr>
                <a:xfrm>
                  <a:off x="873570" y="3691115"/>
                  <a:ext cx="427165" cy="158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Straight Connector 68"/>
                <p:cNvCxnSpPr/>
                <p:nvPr/>
              </p:nvCxnSpPr>
              <p:spPr>
                <a:xfrm rot="5400000">
                  <a:off x="825698" y="3694550"/>
                  <a:ext cx="112707" cy="158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4" name="Group 32"/>
              <p:cNvGrpSpPr/>
              <p:nvPr/>
            </p:nvGrpSpPr>
            <p:grpSpPr>
              <a:xfrm>
                <a:off x="1761535" y="5398763"/>
                <a:ext cx="434555" cy="112707"/>
                <a:chOff x="1547700" y="3645860"/>
                <a:chExt cx="434555" cy="112707"/>
              </a:xfrm>
            </p:grpSpPr>
            <p:cxnSp>
              <p:nvCxnSpPr>
                <p:cNvPr id="66" name="Straight Connector 65"/>
                <p:cNvCxnSpPr/>
                <p:nvPr/>
              </p:nvCxnSpPr>
              <p:spPr>
                <a:xfrm>
                  <a:off x="1547700" y="3694283"/>
                  <a:ext cx="434555" cy="158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Straight Connector 66"/>
                <p:cNvCxnSpPr/>
                <p:nvPr/>
              </p:nvCxnSpPr>
              <p:spPr>
                <a:xfrm rot="5400000">
                  <a:off x="1904058" y="3701420"/>
                  <a:ext cx="112707" cy="158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5" name="TextBox 64"/>
              <p:cNvSpPr txBox="1"/>
              <p:nvPr/>
            </p:nvSpPr>
            <p:spPr>
              <a:xfrm>
                <a:off x="1461658" y="5213543"/>
                <a:ext cx="2952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</a:t>
                </a: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Lerp in Rectangle</a:t>
            </a:r>
          </a:p>
        </p:txBody>
      </p:sp>
      <p:sp>
        <p:nvSpPr>
          <p:cNvPr id="4" name="Rectangle 3"/>
          <p:cNvSpPr/>
          <p:nvPr/>
        </p:nvSpPr>
        <p:spPr>
          <a:xfrm>
            <a:off x="3485692" y="1457535"/>
            <a:ext cx="5472563" cy="211451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Symbol" charset="2"/>
              <a:cs typeface="Symbol" charset="2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254356" y="1878632"/>
            <a:ext cx="1931319" cy="1349440"/>
          </a:xfrm>
          <a:prstGeom prst="rect">
            <a:avLst/>
          </a:prstGeom>
          <a:noFill/>
          <a:ln w="2222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863697" y="1594880"/>
            <a:ext cx="3642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212116" y="1567818"/>
            <a:ext cx="3520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910274" y="3083510"/>
            <a:ext cx="3487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258693" y="3056448"/>
            <a:ext cx="3740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438102" y="2055943"/>
            <a:ext cx="6560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V</a:t>
            </a:r>
            <a:r>
              <a:rPr lang="en-US" sz="2400" baseline="-25000" dirty="0" err="1"/>
              <a:t>p</a:t>
            </a:r>
            <a:r>
              <a:rPr lang="en-US" sz="2400" baseline="-25000" dirty="0"/>
              <a:t> </a:t>
            </a:r>
            <a:r>
              <a:rPr lang="en-US" sz="2400" dirty="0"/>
              <a:t>?</a:t>
            </a:r>
          </a:p>
        </p:txBody>
      </p:sp>
      <p:grpSp>
        <p:nvGrpSpPr>
          <p:cNvPr id="3" name="Group 12"/>
          <p:cNvGrpSpPr/>
          <p:nvPr/>
        </p:nvGrpSpPr>
        <p:grpSpPr>
          <a:xfrm>
            <a:off x="5790803" y="2394698"/>
            <a:ext cx="625945" cy="461665"/>
            <a:chOff x="4266802" y="2394697"/>
            <a:chExt cx="625945" cy="461665"/>
          </a:xfrm>
        </p:grpSpPr>
        <p:sp>
          <p:nvSpPr>
            <p:cNvPr id="10" name="TextBox 9"/>
            <p:cNvSpPr txBox="1"/>
            <p:nvPr/>
          </p:nvSpPr>
          <p:spPr>
            <a:xfrm>
              <a:off x="4266802" y="2394697"/>
              <a:ext cx="34366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P</a:t>
              </a:r>
            </a:p>
          </p:txBody>
        </p:sp>
        <p:sp>
          <p:nvSpPr>
            <p:cNvPr id="12" name="Oval 11"/>
            <p:cNvSpPr/>
            <p:nvPr/>
          </p:nvSpPr>
          <p:spPr>
            <a:xfrm>
              <a:off x="4800151" y="2596600"/>
              <a:ext cx="92596" cy="9259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4" name="Straight Connector 13"/>
          <p:cNvCxnSpPr/>
          <p:nvPr/>
        </p:nvCxnSpPr>
        <p:spPr>
          <a:xfrm rot="5400000">
            <a:off x="5684189" y="2546736"/>
            <a:ext cx="1362671" cy="1588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3" name="Group 18"/>
          <p:cNvGrpSpPr/>
          <p:nvPr/>
        </p:nvGrpSpPr>
        <p:grpSpPr>
          <a:xfrm>
            <a:off x="6168505" y="1308483"/>
            <a:ext cx="690682" cy="2431430"/>
            <a:chOff x="4644505" y="1308483"/>
            <a:chExt cx="690682" cy="2431430"/>
          </a:xfrm>
        </p:grpSpPr>
        <p:sp>
          <p:nvSpPr>
            <p:cNvPr id="17" name="TextBox 16"/>
            <p:cNvSpPr txBox="1"/>
            <p:nvPr/>
          </p:nvSpPr>
          <p:spPr>
            <a:xfrm>
              <a:off x="4644505" y="1308483"/>
              <a:ext cx="64677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L</a:t>
              </a:r>
              <a:r>
                <a:rPr lang="en-US" sz="2400" baseline="-25000" dirty="0"/>
                <a:t>1</a:t>
              </a:r>
              <a:endParaRPr lang="en-US" sz="2400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4688410" y="3278248"/>
              <a:ext cx="64677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L</a:t>
              </a:r>
              <a:r>
                <a:rPr lang="en-US" sz="2400" baseline="-25000" dirty="0"/>
                <a:t>2</a:t>
              </a:r>
              <a:endParaRPr lang="en-US" sz="2400" dirty="0"/>
            </a:p>
          </p:txBody>
        </p:sp>
      </p:grpSp>
      <p:sp>
        <p:nvSpPr>
          <p:cNvPr id="20" name="Content Placeholder 2"/>
          <p:cNvSpPr>
            <a:spLocks noGrp="1"/>
          </p:cNvSpPr>
          <p:nvPr>
            <p:ph idx="1"/>
          </p:nvPr>
        </p:nvSpPr>
        <p:spPr>
          <a:xfrm>
            <a:off x="1927676" y="4894955"/>
            <a:ext cx="8580399" cy="196314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Value  at L</a:t>
            </a:r>
            <a:r>
              <a:rPr lang="en-US" baseline="-25000" dirty="0"/>
              <a:t>1 </a:t>
            </a:r>
            <a:r>
              <a:rPr lang="en-US" dirty="0"/>
              <a:t> = </a:t>
            </a:r>
            <a:r>
              <a:rPr lang="en-US" dirty="0" err="1"/>
              <a:t>Lerp(V</a:t>
            </a:r>
            <a:r>
              <a:rPr lang="en-US" baseline="-25000" dirty="0" err="1"/>
              <a:t>A</a:t>
            </a:r>
            <a:r>
              <a:rPr lang="en-US" dirty="0" err="1"/>
              <a:t>,V</a:t>
            </a:r>
            <a:r>
              <a:rPr lang="en-US" baseline="-25000" dirty="0" err="1"/>
              <a:t>B</a:t>
            </a:r>
            <a:r>
              <a:rPr lang="en-US" dirty="0" err="1"/>
              <a:t>,</a:t>
            </a:r>
            <a:r>
              <a:rPr lang="en-US" dirty="0" err="1">
                <a:latin typeface="Symbol" charset="2"/>
                <a:cs typeface="Symbol" charset="2"/>
              </a:rPr>
              <a:t>a</a:t>
            </a:r>
            <a:r>
              <a:rPr lang="en-US" dirty="0"/>
              <a:t>) ;       </a:t>
            </a:r>
          </a:p>
          <a:p>
            <a:r>
              <a:rPr lang="en-US" dirty="0"/>
              <a:t>Value  at L</a:t>
            </a:r>
            <a:r>
              <a:rPr lang="en-US" baseline="-25000" dirty="0"/>
              <a:t>2</a:t>
            </a:r>
            <a:r>
              <a:rPr lang="en-US" dirty="0"/>
              <a:t> = </a:t>
            </a:r>
            <a:r>
              <a:rPr lang="en-US" dirty="0" err="1"/>
              <a:t>Lerp(V</a:t>
            </a:r>
            <a:r>
              <a:rPr lang="en-US" baseline="-25000" dirty="0" err="1"/>
              <a:t>C</a:t>
            </a:r>
            <a:r>
              <a:rPr lang="en-US" dirty="0" err="1"/>
              <a:t>,V</a:t>
            </a:r>
            <a:r>
              <a:rPr lang="en-US" baseline="-25000" dirty="0" err="1"/>
              <a:t>D</a:t>
            </a:r>
            <a:r>
              <a:rPr lang="en-US" dirty="0" err="1"/>
              <a:t>,</a:t>
            </a:r>
            <a:r>
              <a:rPr lang="en-US" dirty="0" err="1">
                <a:latin typeface="Symbol" charset="2"/>
                <a:cs typeface="Symbol" charset="2"/>
              </a:rPr>
              <a:t>a</a:t>
            </a:r>
            <a:r>
              <a:rPr lang="en-US" dirty="0"/>
              <a:t>)  ;       </a:t>
            </a:r>
            <a:endParaRPr lang="en-US" dirty="0">
              <a:cs typeface="Symbol" charset="2"/>
            </a:endParaRPr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US" dirty="0"/>
              <a:t>  </a:t>
            </a:r>
            <a:endParaRPr lang="en-US" sz="2400" dirty="0"/>
          </a:p>
        </p:txBody>
      </p:sp>
      <p:sp>
        <p:nvSpPr>
          <p:cNvPr id="52" name="Content Placeholder 2"/>
          <p:cNvSpPr txBox="1">
            <a:spLocks/>
          </p:cNvSpPr>
          <p:nvPr/>
        </p:nvSpPr>
        <p:spPr>
          <a:xfrm>
            <a:off x="1709196" y="3791820"/>
            <a:ext cx="8580399" cy="2479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342900" defTabSz="457200">
              <a:spcBef>
                <a:spcPct val="20000"/>
              </a:spcBef>
              <a:buFont typeface="Arial"/>
              <a:buChar char="•"/>
              <a:defRPr/>
            </a:pPr>
            <a:r>
              <a:rPr lang="en-US" sz="2800" dirty="0"/>
              <a:t>Parametric coordinates of P:  (</a:t>
            </a:r>
            <a:r>
              <a:rPr lang="en-US" sz="2800" dirty="0" err="1">
                <a:latin typeface="Symbol" charset="2"/>
                <a:cs typeface="Symbol" charset="2"/>
              </a:rPr>
              <a:t>a,b</a:t>
            </a:r>
            <a:r>
              <a:rPr lang="en-US" sz="2800" dirty="0">
                <a:latin typeface="Symbol" charset="2"/>
                <a:cs typeface="Symbol" charset="2"/>
              </a:rPr>
              <a:t>) </a:t>
            </a:r>
          </a:p>
          <a:p>
            <a:pPr marL="800100" lvl="1" indent="-342900">
              <a:spcBef>
                <a:spcPct val="20000"/>
              </a:spcBef>
            </a:pPr>
            <a:r>
              <a:rPr lang="en-US" sz="2800" dirty="0">
                <a:latin typeface="Symbol" charset="2"/>
                <a:cs typeface="Symbol" charset="2"/>
              </a:rPr>
              <a:t>			a =  </a:t>
            </a:r>
            <a:r>
              <a:rPr lang="en-US" sz="2800" dirty="0">
                <a:cs typeface="Symbol" charset="2"/>
              </a:rPr>
              <a:t>a / width</a:t>
            </a:r>
            <a:r>
              <a:rPr lang="en-US" sz="2800" dirty="0"/>
              <a:t>; </a:t>
            </a:r>
            <a:endParaRPr lang="en-US" sz="2800" dirty="0">
              <a:cs typeface="Symbol" charset="2"/>
            </a:endParaRPr>
          </a:p>
          <a:p>
            <a:pPr marL="342900" indent="-342900" defTabSz="457200">
              <a:spcBef>
                <a:spcPct val="20000"/>
              </a:spcBef>
              <a:buFont typeface="Arial"/>
              <a:buChar char="•"/>
              <a:defRPr/>
            </a:pPr>
            <a:endParaRPr lang="en-US" sz="2800" dirty="0">
              <a:latin typeface="Symbol" charset="2"/>
              <a:cs typeface="Symbol" charset="2"/>
            </a:endParaRPr>
          </a:p>
        </p:txBody>
      </p:sp>
      <p:grpSp>
        <p:nvGrpSpPr>
          <p:cNvPr id="23" name="Group 54"/>
          <p:cNvGrpSpPr/>
          <p:nvPr/>
        </p:nvGrpSpPr>
        <p:grpSpPr>
          <a:xfrm>
            <a:off x="6094783" y="1414023"/>
            <a:ext cx="545177" cy="2359337"/>
            <a:chOff x="4570782" y="1404615"/>
            <a:chExt cx="545177" cy="2359337"/>
          </a:xfrm>
        </p:grpSpPr>
        <p:sp>
          <p:nvSpPr>
            <p:cNvPr id="53" name="Oval 52"/>
            <p:cNvSpPr/>
            <p:nvPr/>
          </p:nvSpPr>
          <p:spPr>
            <a:xfrm>
              <a:off x="4570782" y="1404615"/>
              <a:ext cx="495623" cy="495623"/>
            </a:xfrm>
            <a:prstGeom prst="ellipse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/>
            <p:cNvSpPr/>
            <p:nvPr/>
          </p:nvSpPr>
          <p:spPr>
            <a:xfrm>
              <a:off x="4620336" y="3268329"/>
              <a:ext cx="495623" cy="495623"/>
            </a:xfrm>
            <a:prstGeom prst="ellipse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73"/>
          <p:cNvGrpSpPr/>
          <p:nvPr/>
        </p:nvGrpSpPr>
        <p:grpSpPr>
          <a:xfrm>
            <a:off x="5245547" y="1496863"/>
            <a:ext cx="1201552" cy="1997305"/>
            <a:chOff x="3721547" y="1496862"/>
            <a:chExt cx="1201552" cy="1997305"/>
          </a:xfrm>
        </p:grpSpPr>
        <p:grpSp>
          <p:nvGrpSpPr>
            <p:cNvPr id="26" name="Group 23"/>
            <p:cNvGrpSpPr/>
            <p:nvPr/>
          </p:nvGrpSpPr>
          <p:grpSpPr>
            <a:xfrm>
              <a:off x="3721547" y="3124835"/>
              <a:ext cx="1188053" cy="369332"/>
              <a:chOff x="1008037" y="5213543"/>
              <a:chExt cx="1188053" cy="369332"/>
            </a:xfrm>
          </p:grpSpPr>
          <p:grpSp>
            <p:nvGrpSpPr>
              <p:cNvPr id="32" name="Group 31"/>
              <p:cNvGrpSpPr/>
              <p:nvPr/>
            </p:nvGrpSpPr>
            <p:grpSpPr>
              <a:xfrm>
                <a:off x="1008037" y="5391893"/>
                <a:ext cx="427165" cy="112707"/>
                <a:chOff x="873570" y="3638990"/>
                <a:chExt cx="427165" cy="112707"/>
              </a:xfrm>
            </p:grpSpPr>
            <p:cxnSp>
              <p:nvCxnSpPr>
                <p:cNvPr id="30" name="Straight Connector 29"/>
                <p:cNvCxnSpPr/>
                <p:nvPr/>
              </p:nvCxnSpPr>
              <p:spPr>
                <a:xfrm>
                  <a:off x="873570" y="3691115"/>
                  <a:ext cx="427165" cy="158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/>
                <p:cNvCxnSpPr/>
                <p:nvPr/>
              </p:nvCxnSpPr>
              <p:spPr>
                <a:xfrm rot="5400000">
                  <a:off x="825698" y="3694550"/>
                  <a:ext cx="112707" cy="158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3" name="Group 32"/>
              <p:cNvGrpSpPr/>
              <p:nvPr/>
            </p:nvGrpSpPr>
            <p:grpSpPr>
              <a:xfrm>
                <a:off x="1761535" y="5398763"/>
                <a:ext cx="434555" cy="112707"/>
                <a:chOff x="1547700" y="3645860"/>
                <a:chExt cx="434555" cy="112707"/>
              </a:xfrm>
            </p:grpSpPr>
            <p:cxnSp>
              <p:nvCxnSpPr>
                <p:cNvPr id="28" name="Straight Connector 27"/>
                <p:cNvCxnSpPr/>
                <p:nvPr/>
              </p:nvCxnSpPr>
              <p:spPr>
                <a:xfrm>
                  <a:off x="1547700" y="3694283"/>
                  <a:ext cx="434555" cy="158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Connector 28"/>
                <p:cNvCxnSpPr/>
                <p:nvPr/>
              </p:nvCxnSpPr>
              <p:spPr>
                <a:xfrm rot="5400000">
                  <a:off x="1904058" y="3701420"/>
                  <a:ext cx="112707" cy="158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7" name="TextBox 26"/>
              <p:cNvSpPr txBox="1"/>
              <p:nvPr/>
            </p:nvSpPr>
            <p:spPr>
              <a:xfrm>
                <a:off x="1461658" y="5213543"/>
                <a:ext cx="2952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</a:t>
                </a:r>
              </a:p>
            </p:txBody>
          </p:sp>
        </p:grpSp>
        <p:grpSp>
          <p:nvGrpSpPr>
            <p:cNvPr id="34" name="Group 23"/>
            <p:cNvGrpSpPr/>
            <p:nvPr/>
          </p:nvGrpSpPr>
          <p:grpSpPr>
            <a:xfrm>
              <a:off x="3735046" y="1496862"/>
              <a:ext cx="1188053" cy="369332"/>
              <a:chOff x="1008037" y="5213543"/>
              <a:chExt cx="1188053" cy="369332"/>
            </a:xfrm>
          </p:grpSpPr>
          <p:grpSp>
            <p:nvGrpSpPr>
              <p:cNvPr id="35" name="Group 31"/>
              <p:cNvGrpSpPr/>
              <p:nvPr/>
            </p:nvGrpSpPr>
            <p:grpSpPr>
              <a:xfrm>
                <a:off x="1008037" y="5391893"/>
                <a:ext cx="427165" cy="112707"/>
                <a:chOff x="873570" y="3638990"/>
                <a:chExt cx="427165" cy="112707"/>
              </a:xfrm>
            </p:grpSpPr>
            <p:cxnSp>
              <p:nvCxnSpPr>
                <p:cNvPr id="68" name="Straight Connector 67"/>
                <p:cNvCxnSpPr/>
                <p:nvPr/>
              </p:nvCxnSpPr>
              <p:spPr>
                <a:xfrm>
                  <a:off x="873570" y="3691115"/>
                  <a:ext cx="427165" cy="158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Straight Connector 68"/>
                <p:cNvCxnSpPr/>
                <p:nvPr/>
              </p:nvCxnSpPr>
              <p:spPr>
                <a:xfrm rot="5400000">
                  <a:off x="825698" y="3694550"/>
                  <a:ext cx="112707" cy="158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6" name="Group 32"/>
              <p:cNvGrpSpPr/>
              <p:nvPr/>
            </p:nvGrpSpPr>
            <p:grpSpPr>
              <a:xfrm>
                <a:off x="1761535" y="5398763"/>
                <a:ext cx="434555" cy="112707"/>
                <a:chOff x="1547700" y="3645860"/>
                <a:chExt cx="434555" cy="112707"/>
              </a:xfrm>
            </p:grpSpPr>
            <p:cxnSp>
              <p:nvCxnSpPr>
                <p:cNvPr id="66" name="Straight Connector 65"/>
                <p:cNvCxnSpPr/>
                <p:nvPr/>
              </p:nvCxnSpPr>
              <p:spPr>
                <a:xfrm>
                  <a:off x="1547700" y="3694283"/>
                  <a:ext cx="434555" cy="158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Straight Connector 66"/>
                <p:cNvCxnSpPr/>
                <p:nvPr/>
              </p:nvCxnSpPr>
              <p:spPr>
                <a:xfrm rot="5400000">
                  <a:off x="1904058" y="3701420"/>
                  <a:ext cx="112707" cy="158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5" name="TextBox 64"/>
              <p:cNvSpPr txBox="1"/>
              <p:nvPr/>
            </p:nvSpPr>
            <p:spPr>
              <a:xfrm>
                <a:off x="1461658" y="5213543"/>
                <a:ext cx="2952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</a:t>
                </a:r>
              </a:p>
            </p:txBody>
          </p:sp>
        </p:grp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Lerp in Rectangle</a:t>
            </a:r>
          </a:p>
        </p:txBody>
      </p:sp>
      <p:sp>
        <p:nvSpPr>
          <p:cNvPr id="4" name="Rectangle 3"/>
          <p:cNvSpPr/>
          <p:nvPr/>
        </p:nvSpPr>
        <p:spPr>
          <a:xfrm>
            <a:off x="3485692" y="1457535"/>
            <a:ext cx="5472563" cy="211451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Symbol" charset="2"/>
              <a:cs typeface="Symbol" charset="2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254356" y="1878632"/>
            <a:ext cx="1931319" cy="1349440"/>
          </a:xfrm>
          <a:prstGeom prst="rect">
            <a:avLst/>
          </a:prstGeom>
          <a:noFill/>
          <a:ln w="2222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863697" y="1594880"/>
            <a:ext cx="3642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212116" y="1567818"/>
            <a:ext cx="3520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910274" y="3083510"/>
            <a:ext cx="3487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258693" y="3056448"/>
            <a:ext cx="3740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438102" y="2055943"/>
            <a:ext cx="6560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V</a:t>
            </a:r>
            <a:r>
              <a:rPr lang="en-US" sz="2400" baseline="-25000" dirty="0" err="1"/>
              <a:t>p</a:t>
            </a:r>
            <a:r>
              <a:rPr lang="en-US" sz="2400" baseline="-25000" dirty="0"/>
              <a:t> </a:t>
            </a:r>
            <a:r>
              <a:rPr lang="en-US" sz="2400" dirty="0"/>
              <a:t>?</a:t>
            </a:r>
          </a:p>
        </p:txBody>
      </p:sp>
      <p:grpSp>
        <p:nvGrpSpPr>
          <p:cNvPr id="3" name="Group 12"/>
          <p:cNvGrpSpPr/>
          <p:nvPr/>
        </p:nvGrpSpPr>
        <p:grpSpPr>
          <a:xfrm>
            <a:off x="5790803" y="2394698"/>
            <a:ext cx="625945" cy="461665"/>
            <a:chOff x="4266802" y="2394697"/>
            <a:chExt cx="625945" cy="461665"/>
          </a:xfrm>
        </p:grpSpPr>
        <p:sp>
          <p:nvSpPr>
            <p:cNvPr id="10" name="TextBox 9"/>
            <p:cNvSpPr txBox="1"/>
            <p:nvPr/>
          </p:nvSpPr>
          <p:spPr>
            <a:xfrm>
              <a:off x="4266802" y="2394697"/>
              <a:ext cx="34366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P</a:t>
              </a:r>
            </a:p>
          </p:txBody>
        </p:sp>
        <p:sp>
          <p:nvSpPr>
            <p:cNvPr id="12" name="Oval 11"/>
            <p:cNvSpPr/>
            <p:nvPr/>
          </p:nvSpPr>
          <p:spPr>
            <a:xfrm>
              <a:off x="4800151" y="2596600"/>
              <a:ext cx="92596" cy="9259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4" name="Straight Connector 13"/>
          <p:cNvCxnSpPr/>
          <p:nvPr/>
        </p:nvCxnSpPr>
        <p:spPr>
          <a:xfrm rot="5400000">
            <a:off x="5684189" y="2546736"/>
            <a:ext cx="1362671" cy="1588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3" name="Group 18"/>
          <p:cNvGrpSpPr/>
          <p:nvPr/>
        </p:nvGrpSpPr>
        <p:grpSpPr>
          <a:xfrm>
            <a:off x="6168505" y="1308483"/>
            <a:ext cx="690682" cy="2431430"/>
            <a:chOff x="4644505" y="1308483"/>
            <a:chExt cx="690682" cy="2431430"/>
          </a:xfrm>
        </p:grpSpPr>
        <p:sp>
          <p:nvSpPr>
            <p:cNvPr id="17" name="TextBox 16"/>
            <p:cNvSpPr txBox="1"/>
            <p:nvPr/>
          </p:nvSpPr>
          <p:spPr>
            <a:xfrm>
              <a:off x="4644505" y="1308483"/>
              <a:ext cx="64677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L</a:t>
              </a:r>
              <a:r>
                <a:rPr lang="en-US" sz="2400" baseline="-25000" dirty="0"/>
                <a:t>1</a:t>
              </a:r>
              <a:endParaRPr lang="en-US" sz="2400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4688410" y="3278248"/>
              <a:ext cx="64677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L</a:t>
              </a:r>
              <a:r>
                <a:rPr lang="en-US" sz="2400" baseline="-25000" dirty="0"/>
                <a:t>2</a:t>
              </a:r>
              <a:endParaRPr lang="en-US" sz="2400" dirty="0"/>
            </a:p>
          </p:txBody>
        </p:sp>
      </p:grpSp>
      <p:grpSp>
        <p:nvGrpSpPr>
          <p:cNvPr id="16" name="Group 31"/>
          <p:cNvGrpSpPr/>
          <p:nvPr/>
        </p:nvGrpSpPr>
        <p:grpSpPr>
          <a:xfrm rot="16200000">
            <a:off x="4884251" y="3065046"/>
            <a:ext cx="171625" cy="119579"/>
            <a:chOff x="873570" y="3638990"/>
            <a:chExt cx="427165" cy="112707"/>
          </a:xfrm>
        </p:grpSpPr>
        <p:cxnSp>
          <p:nvCxnSpPr>
            <p:cNvPr id="46" name="Straight Connector 45"/>
            <p:cNvCxnSpPr/>
            <p:nvPr/>
          </p:nvCxnSpPr>
          <p:spPr>
            <a:xfrm>
              <a:off x="873570" y="3691115"/>
              <a:ext cx="427165" cy="158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 rot="5400000">
              <a:off x="825698" y="3694550"/>
              <a:ext cx="112707" cy="158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TextBox 47"/>
          <p:cNvSpPr txBox="1"/>
          <p:nvPr/>
        </p:nvSpPr>
        <p:spPr>
          <a:xfrm>
            <a:off x="4814290" y="2669689"/>
            <a:ext cx="305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grpSp>
        <p:nvGrpSpPr>
          <p:cNvPr id="19" name="Group 32"/>
          <p:cNvGrpSpPr/>
          <p:nvPr/>
        </p:nvGrpSpPr>
        <p:grpSpPr>
          <a:xfrm rot="16200000">
            <a:off x="4854816" y="2598810"/>
            <a:ext cx="221523" cy="112708"/>
            <a:chOff x="1547700" y="3645860"/>
            <a:chExt cx="434555" cy="112707"/>
          </a:xfrm>
        </p:grpSpPr>
        <p:cxnSp>
          <p:nvCxnSpPr>
            <p:cNvPr id="44" name="Straight Connector 43"/>
            <p:cNvCxnSpPr/>
            <p:nvPr/>
          </p:nvCxnSpPr>
          <p:spPr>
            <a:xfrm>
              <a:off x="1547700" y="3694283"/>
              <a:ext cx="434555" cy="158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 rot="5400000">
              <a:off x="1904058" y="3701420"/>
              <a:ext cx="112707" cy="158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3"/>
          <p:cNvGrpSpPr/>
          <p:nvPr/>
        </p:nvGrpSpPr>
        <p:grpSpPr>
          <a:xfrm>
            <a:off x="5245548" y="3124835"/>
            <a:ext cx="1188053" cy="369332"/>
            <a:chOff x="1008037" y="5213543"/>
            <a:chExt cx="1188053" cy="369332"/>
          </a:xfrm>
        </p:grpSpPr>
        <p:grpSp>
          <p:nvGrpSpPr>
            <p:cNvPr id="24" name="Group 31"/>
            <p:cNvGrpSpPr/>
            <p:nvPr/>
          </p:nvGrpSpPr>
          <p:grpSpPr>
            <a:xfrm>
              <a:off x="1008037" y="5391893"/>
              <a:ext cx="427165" cy="112707"/>
              <a:chOff x="873570" y="3638990"/>
              <a:chExt cx="427165" cy="112707"/>
            </a:xfrm>
          </p:grpSpPr>
          <p:cxnSp>
            <p:nvCxnSpPr>
              <p:cNvPr id="30" name="Straight Connector 29"/>
              <p:cNvCxnSpPr/>
              <p:nvPr/>
            </p:nvCxnSpPr>
            <p:spPr>
              <a:xfrm>
                <a:off x="873570" y="3691115"/>
                <a:ext cx="427165" cy="15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>
              <a:xfrm rot="5400000">
                <a:off x="825698" y="3694550"/>
                <a:ext cx="112707" cy="15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Group 32"/>
            <p:cNvGrpSpPr/>
            <p:nvPr/>
          </p:nvGrpSpPr>
          <p:grpSpPr>
            <a:xfrm>
              <a:off x="1761535" y="5398763"/>
              <a:ext cx="434555" cy="112707"/>
              <a:chOff x="1547700" y="3645860"/>
              <a:chExt cx="434555" cy="112707"/>
            </a:xfrm>
          </p:grpSpPr>
          <p:cxnSp>
            <p:nvCxnSpPr>
              <p:cNvPr id="28" name="Straight Connector 27"/>
              <p:cNvCxnSpPr/>
              <p:nvPr/>
            </p:nvCxnSpPr>
            <p:spPr>
              <a:xfrm>
                <a:off x="1547700" y="3694283"/>
                <a:ext cx="434555" cy="15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>
              <a:xfrm rot="5400000">
                <a:off x="1904058" y="3701420"/>
                <a:ext cx="112707" cy="15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7" name="TextBox 26"/>
            <p:cNvSpPr txBox="1"/>
            <p:nvPr/>
          </p:nvSpPr>
          <p:spPr>
            <a:xfrm>
              <a:off x="1461658" y="5213543"/>
              <a:ext cx="2952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</p:grpSp>
      <p:sp>
        <p:nvSpPr>
          <p:cNvPr id="52" name="Content Placeholder 2"/>
          <p:cNvSpPr txBox="1">
            <a:spLocks/>
          </p:cNvSpPr>
          <p:nvPr/>
        </p:nvSpPr>
        <p:spPr>
          <a:xfrm>
            <a:off x="1709196" y="3791820"/>
            <a:ext cx="8580399" cy="2479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342900" defTabSz="457200">
              <a:spcBef>
                <a:spcPct val="20000"/>
              </a:spcBef>
              <a:buFont typeface="Arial"/>
              <a:buChar char="•"/>
              <a:defRPr/>
            </a:pPr>
            <a:r>
              <a:rPr lang="en-US" sz="2800" dirty="0"/>
              <a:t>Parametric coordinates of P:  (</a:t>
            </a:r>
            <a:r>
              <a:rPr lang="en-US" sz="2800" dirty="0" err="1">
                <a:latin typeface="Symbol" charset="2"/>
                <a:cs typeface="Symbol" charset="2"/>
              </a:rPr>
              <a:t>a,b</a:t>
            </a:r>
            <a:r>
              <a:rPr lang="en-US" sz="2800" dirty="0">
                <a:latin typeface="Symbol" charset="2"/>
                <a:cs typeface="Symbol" charset="2"/>
              </a:rPr>
              <a:t>) </a:t>
            </a:r>
          </a:p>
          <a:p>
            <a:pPr marL="800100" lvl="1" indent="-342900">
              <a:spcBef>
                <a:spcPct val="20000"/>
              </a:spcBef>
            </a:pPr>
            <a:r>
              <a:rPr lang="en-US" sz="2800" dirty="0">
                <a:latin typeface="Symbol" charset="2"/>
                <a:cs typeface="Symbol" charset="2"/>
              </a:rPr>
              <a:t>			a =  </a:t>
            </a:r>
            <a:r>
              <a:rPr lang="en-US" sz="2800" dirty="0">
                <a:cs typeface="Symbol" charset="2"/>
              </a:rPr>
              <a:t>a / width</a:t>
            </a:r>
            <a:r>
              <a:rPr lang="en-US" sz="2800" dirty="0"/>
              <a:t>; </a:t>
            </a:r>
            <a:endParaRPr lang="en-US" sz="2800" dirty="0">
              <a:cs typeface="Symbol" charset="2"/>
            </a:endParaRPr>
          </a:p>
          <a:p>
            <a:pPr marL="342900" indent="-342900" defTabSz="457200">
              <a:spcBef>
                <a:spcPct val="20000"/>
              </a:spcBef>
              <a:buFont typeface="Arial"/>
              <a:buChar char="•"/>
              <a:defRPr/>
            </a:pPr>
            <a:endParaRPr lang="en-US" sz="2800" dirty="0">
              <a:latin typeface="Symbol" charset="2"/>
              <a:cs typeface="Symbol" charset="2"/>
            </a:endParaRPr>
          </a:p>
        </p:txBody>
      </p:sp>
      <p:grpSp>
        <p:nvGrpSpPr>
          <p:cNvPr id="26" name="Group 54"/>
          <p:cNvGrpSpPr/>
          <p:nvPr/>
        </p:nvGrpSpPr>
        <p:grpSpPr>
          <a:xfrm>
            <a:off x="6094783" y="1414023"/>
            <a:ext cx="545177" cy="2359337"/>
            <a:chOff x="4570782" y="1404615"/>
            <a:chExt cx="545177" cy="2359337"/>
          </a:xfrm>
        </p:grpSpPr>
        <p:sp>
          <p:nvSpPr>
            <p:cNvPr id="53" name="Oval 52"/>
            <p:cNvSpPr/>
            <p:nvPr/>
          </p:nvSpPr>
          <p:spPr>
            <a:xfrm>
              <a:off x="4570782" y="1404615"/>
              <a:ext cx="495623" cy="495623"/>
            </a:xfrm>
            <a:prstGeom prst="ellipse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/>
            <p:cNvSpPr/>
            <p:nvPr/>
          </p:nvSpPr>
          <p:spPr>
            <a:xfrm>
              <a:off x="4620336" y="3268329"/>
              <a:ext cx="495623" cy="495623"/>
            </a:xfrm>
            <a:prstGeom prst="ellipse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3" name="Group 23"/>
          <p:cNvGrpSpPr/>
          <p:nvPr/>
        </p:nvGrpSpPr>
        <p:grpSpPr>
          <a:xfrm>
            <a:off x="5259047" y="1496862"/>
            <a:ext cx="1188053" cy="369332"/>
            <a:chOff x="1008037" y="5213543"/>
            <a:chExt cx="1188053" cy="369332"/>
          </a:xfrm>
        </p:grpSpPr>
        <p:grpSp>
          <p:nvGrpSpPr>
            <p:cNvPr id="34" name="Group 31"/>
            <p:cNvGrpSpPr/>
            <p:nvPr/>
          </p:nvGrpSpPr>
          <p:grpSpPr>
            <a:xfrm>
              <a:off x="1008037" y="5391893"/>
              <a:ext cx="427165" cy="112707"/>
              <a:chOff x="873570" y="3638990"/>
              <a:chExt cx="427165" cy="112707"/>
            </a:xfrm>
          </p:grpSpPr>
          <p:cxnSp>
            <p:nvCxnSpPr>
              <p:cNvPr id="68" name="Straight Connector 67"/>
              <p:cNvCxnSpPr/>
              <p:nvPr/>
            </p:nvCxnSpPr>
            <p:spPr>
              <a:xfrm>
                <a:off x="873570" y="3691115"/>
                <a:ext cx="427165" cy="15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/>
              <p:nvPr/>
            </p:nvCxnSpPr>
            <p:spPr>
              <a:xfrm rot="5400000">
                <a:off x="825698" y="3694550"/>
                <a:ext cx="112707" cy="15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5" name="Group 32"/>
            <p:cNvGrpSpPr/>
            <p:nvPr/>
          </p:nvGrpSpPr>
          <p:grpSpPr>
            <a:xfrm>
              <a:off x="1761535" y="5398763"/>
              <a:ext cx="434555" cy="112707"/>
              <a:chOff x="1547700" y="3645860"/>
              <a:chExt cx="434555" cy="112707"/>
            </a:xfrm>
          </p:grpSpPr>
          <p:cxnSp>
            <p:nvCxnSpPr>
              <p:cNvPr id="66" name="Straight Connector 65"/>
              <p:cNvCxnSpPr/>
              <p:nvPr/>
            </p:nvCxnSpPr>
            <p:spPr>
              <a:xfrm>
                <a:off x="1547700" y="3694283"/>
                <a:ext cx="434555" cy="15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/>
            </p:nvCxnSpPr>
            <p:spPr>
              <a:xfrm rot="5400000">
                <a:off x="1904058" y="3701420"/>
                <a:ext cx="112707" cy="15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5" name="TextBox 64"/>
            <p:cNvSpPr txBox="1"/>
            <p:nvPr/>
          </p:nvSpPr>
          <p:spPr>
            <a:xfrm>
              <a:off x="1461658" y="5213543"/>
              <a:ext cx="2952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Lerp in Rectangle</a:t>
            </a:r>
          </a:p>
        </p:txBody>
      </p:sp>
      <p:sp>
        <p:nvSpPr>
          <p:cNvPr id="4" name="Rectangle 3"/>
          <p:cNvSpPr/>
          <p:nvPr/>
        </p:nvSpPr>
        <p:spPr>
          <a:xfrm>
            <a:off x="3485692" y="1457535"/>
            <a:ext cx="5472563" cy="211451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Symbol" charset="2"/>
              <a:cs typeface="Symbol" charset="2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254356" y="1878632"/>
            <a:ext cx="1931319" cy="1349440"/>
          </a:xfrm>
          <a:prstGeom prst="rect">
            <a:avLst/>
          </a:prstGeom>
          <a:noFill/>
          <a:ln w="2222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863697" y="1594880"/>
            <a:ext cx="3642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212116" y="1567818"/>
            <a:ext cx="3520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910274" y="3083510"/>
            <a:ext cx="3487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258693" y="3056448"/>
            <a:ext cx="3740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438102" y="2055943"/>
            <a:ext cx="6560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V</a:t>
            </a:r>
            <a:r>
              <a:rPr lang="en-US" sz="2400" baseline="-25000" dirty="0" err="1"/>
              <a:t>p</a:t>
            </a:r>
            <a:r>
              <a:rPr lang="en-US" sz="2400" baseline="-25000" dirty="0"/>
              <a:t> </a:t>
            </a:r>
            <a:r>
              <a:rPr lang="en-US" sz="2400" dirty="0"/>
              <a:t>?</a:t>
            </a:r>
          </a:p>
        </p:txBody>
      </p:sp>
      <p:grpSp>
        <p:nvGrpSpPr>
          <p:cNvPr id="3" name="Group 12"/>
          <p:cNvGrpSpPr/>
          <p:nvPr/>
        </p:nvGrpSpPr>
        <p:grpSpPr>
          <a:xfrm>
            <a:off x="5790803" y="2394698"/>
            <a:ext cx="625945" cy="461665"/>
            <a:chOff x="4266802" y="2394697"/>
            <a:chExt cx="625945" cy="461665"/>
          </a:xfrm>
        </p:grpSpPr>
        <p:sp>
          <p:nvSpPr>
            <p:cNvPr id="10" name="TextBox 9"/>
            <p:cNvSpPr txBox="1"/>
            <p:nvPr/>
          </p:nvSpPr>
          <p:spPr>
            <a:xfrm>
              <a:off x="4266802" y="2394697"/>
              <a:ext cx="34366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P</a:t>
              </a:r>
            </a:p>
          </p:txBody>
        </p:sp>
        <p:sp>
          <p:nvSpPr>
            <p:cNvPr id="12" name="Oval 11"/>
            <p:cNvSpPr/>
            <p:nvPr/>
          </p:nvSpPr>
          <p:spPr>
            <a:xfrm>
              <a:off x="4800151" y="2596600"/>
              <a:ext cx="92596" cy="9259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4" name="Straight Connector 13"/>
          <p:cNvCxnSpPr/>
          <p:nvPr/>
        </p:nvCxnSpPr>
        <p:spPr>
          <a:xfrm rot="5400000">
            <a:off x="5684189" y="2546736"/>
            <a:ext cx="1362671" cy="1588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3" name="Group 18"/>
          <p:cNvGrpSpPr/>
          <p:nvPr/>
        </p:nvGrpSpPr>
        <p:grpSpPr>
          <a:xfrm>
            <a:off x="6168505" y="1308483"/>
            <a:ext cx="690682" cy="2431430"/>
            <a:chOff x="4644505" y="1308483"/>
            <a:chExt cx="690682" cy="2431430"/>
          </a:xfrm>
        </p:grpSpPr>
        <p:sp>
          <p:nvSpPr>
            <p:cNvPr id="17" name="TextBox 16"/>
            <p:cNvSpPr txBox="1"/>
            <p:nvPr/>
          </p:nvSpPr>
          <p:spPr>
            <a:xfrm>
              <a:off x="4644505" y="1308483"/>
              <a:ext cx="64677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L</a:t>
              </a:r>
              <a:r>
                <a:rPr lang="en-US" sz="2400" baseline="-25000" dirty="0"/>
                <a:t>1</a:t>
              </a:r>
              <a:endParaRPr lang="en-US" sz="2400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4688410" y="3278248"/>
              <a:ext cx="64677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L</a:t>
              </a:r>
              <a:r>
                <a:rPr lang="en-US" sz="2400" baseline="-25000" dirty="0"/>
                <a:t>2</a:t>
              </a:r>
              <a:endParaRPr lang="en-US" sz="2400" dirty="0"/>
            </a:p>
          </p:txBody>
        </p:sp>
      </p:grpSp>
      <p:grpSp>
        <p:nvGrpSpPr>
          <p:cNvPr id="15" name="Group 31"/>
          <p:cNvGrpSpPr/>
          <p:nvPr/>
        </p:nvGrpSpPr>
        <p:grpSpPr>
          <a:xfrm rot="16200000">
            <a:off x="4884251" y="3065046"/>
            <a:ext cx="171625" cy="119579"/>
            <a:chOff x="873570" y="3638990"/>
            <a:chExt cx="427165" cy="112707"/>
          </a:xfrm>
        </p:grpSpPr>
        <p:cxnSp>
          <p:nvCxnSpPr>
            <p:cNvPr id="46" name="Straight Connector 45"/>
            <p:cNvCxnSpPr/>
            <p:nvPr/>
          </p:nvCxnSpPr>
          <p:spPr>
            <a:xfrm>
              <a:off x="873570" y="3691115"/>
              <a:ext cx="427165" cy="158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 rot="5400000">
              <a:off x="825698" y="3694550"/>
              <a:ext cx="112707" cy="158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TextBox 47"/>
          <p:cNvSpPr txBox="1"/>
          <p:nvPr/>
        </p:nvSpPr>
        <p:spPr>
          <a:xfrm>
            <a:off x="4814290" y="2669689"/>
            <a:ext cx="305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grpSp>
        <p:nvGrpSpPr>
          <p:cNvPr id="16" name="Group 32"/>
          <p:cNvGrpSpPr/>
          <p:nvPr/>
        </p:nvGrpSpPr>
        <p:grpSpPr>
          <a:xfrm rot="16200000">
            <a:off x="4854816" y="2598810"/>
            <a:ext cx="221523" cy="112708"/>
            <a:chOff x="1547700" y="3645860"/>
            <a:chExt cx="434555" cy="112707"/>
          </a:xfrm>
        </p:grpSpPr>
        <p:cxnSp>
          <p:nvCxnSpPr>
            <p:cNvPr id="44" name="Straight Connector 43"/>
            <p:cNvCxnSpPr/>
            <p:nvPr/>
          </p:nvCxnSpPr>
          <p:spPr>
            <a:xfrm>
              <a:off x="1547700" y="3694283"/>
              <a:ext cx="434555" cy="158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 rot="5400000">
              <a:off x="1904058" y="3701420"/>
              <a:ext cx="112707" cy="158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23"/>
          <p:cNvGrpSpPr/>
          <p:nvPr/>
        </p:nvGrpSpPr>
        <p:grpSpPr>
          <a:xfrm>
            <a:off x="5245548" y="3124835"/>
            <a:ext cx="1188053" cy="369332"/>
            <a:chOff x="1008037" y="5213543"/>
            <a:chExt cx="1188053" cy="369332"/>
          </a:xfrm>
        </p:grpSpPr>
        <p:grpSp>
          <p:nvGrpSpPr>
            <p:cNvPr id="20" name="Group 31"/>
            <p:cNvGrpSpPr/>
            <p:nvPr/>
          </p:nvGrpSpPr>
          <p:grpSpPr>
            <a:xfrm>
              <a:off x="1008037" y="5391893"/>
              <a:ext cx="427165" cy="112707"/>
              <a:chOff x="873570" y="3638990"/>
              <a:chExt cx="427165" cy="112707"/>
            </a:xfrm>
          </p:grpSpPr>
          <p:cxnSp>
            <p:nvCxnSpPr>
              <p:cNvPr id="30" name="Straight Connector 29"/>
              <p:cNvCxnSpPr/>
              <p:nvPr/>
            </p:nvCxnSpPr>
            <p:spPr>
              <a:xfrm>
                <a:off x="873570" y="3691115"/>
                <a:ext cx="427165" cy="15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>
              <a:xfrm rot="5400000">
                <a:off x="825698" y="3694550"/>
                <a:ext cx="112707" cy="15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1" name="Group 32"/>
            <p:cNvGrpSpPr/>
            <p:nvPr/>
          </p:nvGrpSpPr>
          <p:grpSpPr>
            <a:xfrm>
              <a:off x="1761535" y="5398763"/>
              <a:ext cx="434555" cy="112707"/>
              <a:chOff x="1547700" y="3645860"/>
              <a:chExt cx="434555" cy="112707"/>
            </a:xfrm>
          </p:grpSpPr>
          <p:cxnSp>
            <p:nvCxnSpPr>
              <p:cNvPr id="28" name="Straight Connector 27"/>
              <p:cNvCxnSpPr/>
              <p:nvPr/>
            </p:nvCxnSpPr>
            <p:spPr>
              <a:xfrm>
                <a:off x="1547700" y="3694283"/>
                <a:ext cx="434555" cy="15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>
              <a:xfrm rot="5400000">
                <a:off x="1904058" y="3701420"/>
                <a:ext cx="112707" cy="15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7" name="TextBox 26"/>
            <p:cNvSpPr txBox="1"/>
            <p:nvPr/>
          </p:nvSpPr>
          <p:spPr>
            <a:xfrm>
              <a:off x="1461658" y="5213543"/>
              <a:ext cx="2952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</p:grpSp>
      <p:sp>
        <p:nvSpPr>
          <p:cNvPr id="52" name="Content Placeholder 2"/>
          <p:cNvSpPr txBox="1">
            <a:spLocks/>
          </p:cNvSpPr>
          <p:nvPr/>
        </p:nvSpPr>
        <p:spPr>
          <a:xfrm>
            <a:off x="1709196" y="3791820"/>
            <a:ext cx="8580399" cy="2479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342900" defTabSz="457200">
              <a:spcBef>
                <a:spcPct val="20000"/>
              </a:spcBef>
              <a:buFont typeface="Arial"/>
              <a:buChar char="•"/>
              <a:defRPr/>
            </a:pPr>
            <a:r>
              <a:rPr lang="en-US" sz="2800" dirty="0"/>
              <a:t>Parametric coordinates of P:  (</a:t>
            </a:r>
            <a:r>
              <a:rPr lang="en-US" sz="2800" dirty="0">
                <a:latin typeface="Symbol" charset="2"/>
                <a:cs typeface="Symbol" charset="2"/>
              </a:rPr>
              <a:t>a, b) </a:t>
            </a:r>
          </a:p>
          <a:p>
            <a:pPr marL="800100" lvl="1" indent="-342900">
              <a:spcBef>
                <a:spcPct val="20000"/>
              </a:spcBef>
            </a:pPr>
            <a:r>
              <a:rPr lang="en-US" sz="2800" dirty="0">
                <a:latin typeface="Symbol" charset="2"/>
                <a:cs typeface="Symbol" charset="2"/>
              </a:rPr>
              <a:t>			a =  </a:t>
            </a:r>
            <a:r>
              <a:rPr lang="en-US" sz="2800" dirty="0">
                <a:cs typeface="Symbol" charset="2"/>
              </a:rPr>
              <a:t>a / width</a:t>
            </a:r>
            <a:r>
              <a:rPr lang="en-US" sz="2800" dirty="0"/>
              <a:t>; </a:t>
            </a:r>
            <a:r>
              <a:rPr lang="en-US" sz="2800" dirty="0" err="1">
                <a:latin typeface="Symbol" charset="2"/>
                <a:cs typeface="Symbol" charset="2"/>
              </a:rPr>
              <a:t>b</a:t>
            </a:r>
            <a:r>
              <a:rPr lang="en-US" sz="2800" dirty="0">
                <a:latin typeface="Symbol" charset="2"/>
                <a:cs typeface="Symbol" charset="2"/>
              </a:rPr>
              <a:t> </a:t>
            </a:r>
            <a:r>
              <a:rPr lang="en-US" sz="2800" dirty="0">
                <a:cs typeface="Symbol" charset="2"/>
              </a:rPr>
              <a:t> =   </a:t>
            </a:r>
            <a:r>
              <a:rPr lang="en-US" sz="2800" dirty="0" err="1">
                <a:cs typeface="Symbol" charset="2"/>
              </a:rPr>
              <a:t>b</a:t>
            </a:r>
            <a:r>
              <a:rPr lang="en-US" sz="2800" dirty="0">
                <a:cs typeface="Symbol" charset="2"/>
              </a:rPr>
              <a:t> / height </a:t>
            </a:r>
          </a:p>
          <a:p>
            <a:pPr marL="342900" indent="-342900" defTabSz="457200">
              <a:spcBef>
                <a:spcPct val="20000"/>
              </a:spcBef>
              <a:buFont typeface="Arial"/>
              <a:buChar char="•"/>
              <a:defRPr/>
            </a:pPr>
            <a:endParaRPr lang="en-US" sz="2800" dirty="0">
              <a:latin typeface="Symbol" charset="2"/>
              <a:cs typeface="Symbol" charset="2"/>
            </a:endParaRPr>
          </a:p>
        </p:txBody>
      </p:sp>
      <p:grpSp>
        <p:nvGrpSpPr>
          <p:cNvPr id="22" name="Group 54"/>
          <p:cNvGrpSpPr/>
          <p:nvPr/>
        </p:nvGrpSpPr>
        <p:grpSpPr>
          <a:xfrm>
            <a:off x="6094783" y="1414023"/>
            <a:ext cx="545177" cy="2359337"/>
            <a:chOff x="4570782" y="1404615"/>
            <a:chExt cx="545177" cy="2359337"/>
          </a:xfrm>
        </p:grpSpPr>
        <p:sp>
          <p:nvSpPr>
            <p:cNvPr id="53" name="Oval 52"/>
            <p:cNvSpPr/>
            <p:nvPr/>
          </p:nvSpPr>
          <p:spPr>
            <a:xfrm>
              <a:off x="4570782" y="1404615"/>
              <a:ext cx="495623" cy="495623"/>
            </a:xfrm>
            <a:prstGeom prst="ellipse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/>
            <p:cNvSpPr/>
            <p:nvPr/>
          </p:nvSpPr>
          <p:spPr>
            <a:xfrm>
              <a:off x="4620336" y="3268329"/>
              <a:ext cx="495623" cy="495623"/>
            </a:xfrm>
            <a:prstGeom prst="ellipse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5259047" y="1496862"/>
            <a:ext cx="1188053" cy="369332"/>
            <a:chOff x="1008037" y="5213543"/>
            <a:chExt cx="1188053" cy="369332"/>
          </a:xfrm>
        </p:grpSpPr>
        <p:grpSp>
          <p:nvGrpSpPr>
            <p:cNvPr id="24" name="Group 31"/>
            <p:cNvGrpSpPr/>
            <p:nvPr/>
          </p:nvGrpSpPr>
          <p:grpSpPr>
            <a:xfrm>
              <a:off x="1008037" y="5391893"/>
              <a:ext cx="427165" cy="112707"/>
              <a:chOff x="873570" y="3638990"/>
              <a:chExt cx="427165" cy="112707"/>
            </a:xfrm>
          </p:grpSpPr>
          <p:cxnSp>
            <p:nvCxnSpPr>
              <p:cNvPr id="68" name="Straight Connector 67"/>
              <p:cNvCxnSpPr/>
              <p:nvPr/>
            </p:nvCxnSpPr>
            <p:spPr>
              <a:xfrm>
                <a:off x="873570" y="3691115"/>
                <a:ext cx="427165" cy="15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/>
              <p:nvPr/>
            </p:nvCxnSpPr>
            <p:spPr>
              <a:xfrm rot="5400000">
                <a:off x="825698" y="3694550"/>
                <a:ext cx="112707" cy="15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Group 32"/>
            <p:cNvGrpSpPr/>
            <p:nvPr/>
          </p:nvGrpSpPr>
          <p:grpSpPr>
            <a:xfrm>
              <a:off x="1761535" y="5398763"/>
              <a:ext cx="434555" cy="112707"/>
              <a:chOff x="1547700" y="3645860"/>
              <a:chExt cx="434555" cy="112707"/>
            </a:xfrm>
          </p:grpSpPr>
          <p:cxnSp>
            <p:nvCxnSpPr>
              <p:cNvPr id="66" name="Straight Connector 65"/>
              <p:cNvCxnSpPr/>
              <p:nvPr/>
            </p:nvCxnSpPr>
            <p:spPr>
              <a:xfrm>
                <a:off x="1547700" y="3694283"/>
                <a:ext cx="434555" cy="15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/>
            </p:nvCxnSpPr>
            <p:spPr>
              <a:xfrm rot="5400000">
                <a:off x="1904058" y="3701420"/>
                <a:ext cx="112707" cy="15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5" name="TextBox 64"/>
            <p:cNvSpPr txBox="1"/>
            <p:nvPr/>
          </p:nvSpPr>
          <p:spPr>
            <a:xfrm>
              <a:off x="1461658" y="5213543"/>
              <a:ext cx="2952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Lerp in Rectangle</a:t>
            </a:r>
          </a:p>
        </p:txBody>
      </p:sp>
      <p:sp>
        <p:nvSpPr>
          <p:cNvPr id="4" name="Rectangle 3"/>
          <p:cNvSpPr/>
          <p:nvPr/>
        </p:nvSpPr>
        <p:spPr>
          <a:xfrm>
            <a:off x="3485692" y="1457535"/>
            <a:ext cx="5472563" cy="211451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Symbol" charset="2"/>
              <a:cs typeface="Symbol" charset="2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254356" y="1878632"/>
            <a:ext cx="1931319" cy="1349440"/>
          </a:xfrm>
          <a:prstGeom prst="rect">
            <a:avLst/>
          </a:prstGeom>
          <a:noFill/>
          <a:ln w="2222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863697" y="1594880"/>
            <a:ext cx="3642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212116" y="1567818"/>
            <a:ext cx="3520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910274" y="3083510"/>
            <a:ext cx="3487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258693" y="3056448"/>
            <a:ext cx="3740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438102" y="2055943"/>
            <a:ext cx="6560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V</a:t>
            </a:r>
            <a:r>
              <a:rPr lang="en-US" sz="2400" baseline="-25000" dirty="0" err="1"/>
              <a:t>p</a:t>
            </a:r>
            <a:r>
              <a:rPr lang="en-US" sz="2400" baseline="-25000" dirty="0"/>
              <a:t> </a:t>
            </a:r>
            <a:r>
              <a:rPr lang="en-US" sz="2400" dirty="0"/>
              <a:t>?</a:t>
            </a:r>
          </a:p>
        </p:txBody>
      </p:sp>
      <p:grpSp>
        <p:nvGrpSpPr>
          <p:cNvPr id="3" name="Group 12"/>
          <p:cNvGrpSpPr/>
          <p:nvPr/>
        </p:nvGrpSpPr>
        <p:grpSpPr>
          <a:xfrm>
            <a:off x="5790803" y="2394698"/>
            <a:ext cx="625945" cy="461665"/>
            <a:chOff x="4266802" y="2394697"/>
            <a:chExt cx="625945" cy="461665"/>
          </a:xfrm>
        </p:grpSpPr>
        <p:sp>
          <p:nvSpPr>
            <p:cNvPr id="10" name="TextBox 9"/>
            <p:cNvSpPr txBox="1"/>
            <p:nvPr/>
          </p:nvSpPr>
          <p:spPr>
            <a:xfrm>
              <a:off x="4266802" y="2394697"/>
              <a:ext cx="34366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P</a:t>
              </a:r>
            </a:p>
          </p:txBody>
        </p:sp>
        <p:sp>
          <p:nvSpPr>
            <p:cNvPr id="12" name="Oval 11"/>
            <p:cNvSpPr/>
            <p:nvPr/>
          </p:nvSpPr>
          <p:spPr>
            <a:xfrm>
              <a:off x="4800151" y="2596600"/>
              <a:ext cx="92596" cy="9259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4" name="Straight Connector 13"/>
          <p:cNvCxnSpPr/>
          <p:nvPr/>
        </p:nvCxnSpPr>
        <p:spPr>
          <a:xfrm rot="5400000">
            <a:off x="5684189" y="2546736"/>
            <a:ext cx="1362671" cy="1588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3" name="Group 18"/>
          <p:cNvGrpSpPr/>
          <p:nvPr/>
        </p:nvGrpSpPr>
        <p:grpSpPr>
          <a:xfrm>
            <a:off x="6168505" y="1308483"/>
            <a:ext cx="690682" cy="2431430"/>
            <a:chOff x="4644505" y="1308483"/>
            <a:chExt cx="690682" cy="2431430"/>
          </a:xfrm>
        </p:grpSpPr>
        <p:sp>
          <p:nvSpPr>
            <p:cNvPr id="17" name="TextBox 16"/>
            <p:cNvSpPr txBox="1"/>
            <p:nvPr/>
          </p:nvSpPr>
          <p:spPr>
            <a:xfrm>
              <a:off x="4644505" y="1308483"/>
              <a:ext cx="64677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L</a:t>
              </a:r>
              <a:r>
                <a:rPr lang="en-US" sz="2400" baseline="-25000" dirty="0"/>
                <a:t>1</a:t>
              </a:r>
              <a:endParaRPr lang="en-US" sz="2400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4688410" y="3278248"/>
              <a:ext cx="64677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L</a:t>
              </a:r>
              <a:r>
                <a:rPr lang="en-US" sz="2400" baseline="-25000" dirty="0"/>
                <a:t>2</a:t>
              </a:r>
              <a:endParaRPr lang="en-US" sz="2400" dirty="0"/>
            </a:p>
          </p:txBody>
        </p:sp>
      </p:grpSp>
      <p:grpSp>
        <p:nvGrpSpPr>
          <p:cNvPr id="15" name="Group 50"/>
          <p:cNvGrpSpPr/>
          <p:nvPr/>
        </p:nvGrpSpPr>
        <p:grpSpPr>
          <a:xfrm>
            <a:off x="2029536" y="5498354"/>
            <a:ext cx="8229600" cy="813759"/>
            <a:chOff x="471166" y="5554832"/>
            <a:chExt cx="8229600" cy="813759"/>
          </a:xfrm>
        </p:grpSpPr>
        <p:sp>
          <p:nvSpPr>
            <p:cNvPr id="21" name="Content Placeholder 2"/>
            <p:cNvSpPr txBox="1">
              <a:spLocks/>
            </p:cNvSpPr>
            <p:nvPr/>
          </p:nvSpPr>
          <p:spPr>
            <a:xfrm>
              <a:off x="471166" y="5560967"/>
              <a:ext cx="8229600" cy="807624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 marL="342900" indent="-342900" defTabSz="457200">
                <a:spcBef>
                  <a:spcPct val="20000"/>
                </a:spcBef>
                <a:buFont typeface="Arial"/>
                <a:buChar char="•"/>
                <a:defRPr/>
              </a:pPr>
              <a:r>
                <a:rPr lang="en-US" sz="2800" dirty="0"/>
                <a:t>Linearly interpolated value of P:  Lerp(V</a:t>
              </a:r>
              <a:r>
                <a:rPr lang="en-US" sz="2800" baseline="-25000" dirty="0"/>
                <a:t>L1</a:t>
              </a:r>
              <a:r>
                <a:rPr lang="en-US" sz="2800" dirty="0"/>
                <a:t>, V</a:t>
              </a:r>
              <a:r>
                <a:rPr lang="en-US" sz="2800" baseline="-25000" dirty="0"/>
                <a:t>L2</a:t>
              </a:r>
              <a:r>
                <a:rPr lang="en-US" sz="2800" dirty="0"/>
                <a:t>, </a:t>
              </a:r>
              <a:r>
                <a:rPr lang="en-US" sz="2800" dirty="0" err="1">
                  <a:latin typeface="Symbol" charset="2"/>
                  <a:cs typeface="Symbol" charset="2"/>
                </a:rPr>
                <a:t>b</a:t>
              </a:r>
              <a:r>
                <a:rPr lang="en-US" sz="2800" dirty="0"/>
                <a:t>) </a:t>
              </a: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5536217" y="5554832"/>
              <a:ext cx="2513363" cy="665907"/>
            </a:xfrm>
            <a:prstGeom prst="rect">
              <a:avLst/>
            </a:prstGeom>
            <a:noFill/>
            <a:ln w="22225"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31"/>
          <p:cNvGrpSpPr/>
          <p:nvPr/>
        </p:nvGrpSpPr>
        <p:grpSpPr>
          <a:xfrm rot="16200000">
            <a:off x="4884251" y="3065046"/>
            <a:ext cx="171625" cy="119579"/>
            <a:chOff x="873570" y="3638990"/>
            <a:chExt cx="427165" cy="112707"/>
          </a:xfrm>
        </p:grpSpPr>
        <p:cxnSp>
          <p:nvCxnSpPr>
            <p:cNvPr id="46" name="Straight Connector 45"/>
            <p:cNvCxnSpPr/>
            <p:nvPr/>
          </p:nvCxnSpPr>
          <p:spPr>
            <a:xfrm>
              <a:off x="873570" y="3691115"/>
              <a:ext cx="427165" cy="158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 rot="5400000">
              <a:off x="825698" y="3694550"/>
              <a:ext cx="112707" cy="158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TextBox 47"/>
          <p:cNvSpPr txBox="1"/>
          <p:nvPr/>
        </p:nvSpPr>
        <p:spPr>
          <a:xfrm>
            <a:off x="4814290" y="2669689"/>
            <a:ext cx="305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grpSp>
        <p:nvGrpSpPr>
          <p:cNvPr id="19" name="Group 32"/>
          <p:cNvGrpSpPr/>
          <p:nvPr/>
        </p:nvGrpSpPr>
        <p:grpSpPr>
          <a:xfrm rot="16200000">
            <a:off x="4854816" y="2598810"/>
            <a:ext cx="221523" cy="112708"/>
            <a:chOff x="1547700" y="3645860"/>
            <a:chExt cx="434555" cy="112707"/>
          </a:xfrm>
        </p:grpSpPr>
        <p:cxnSp>
          <p:nvCxnSpPr>
            <p:cNvPr id="44" name="Straight Connector 43"/>
            <p:cNvCxnSpPr/>
            <p:nvPr/>
          </p:nvCxnSpPr>
          <p:spPr>
            <a:xfrm>
              <a:off x="1547700" y="3694283"/>
              <a:ext cx="434555" cy="158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 rot="5400000">
              <a:off x="1904058" y="3701420"/>
              <a:ext cx="112707" cy="158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23"/>
          <p:cNvGrpSpPr/>
          <p:nvPr/>
        </p:nvGrpSpPr>
        <p:grpSpPr>
          <a:xfrm>
            <a:off x="5245548" y="3124835"/>
            <a:ext cx="1188053" cy="369332"/>
            <a:chOff x="1008037" y="5213543"/>
            <a:chExt cx="1188053" cy="369332"/>
          </a:xfrm>
        </p:grpSpPr>
        <p:grpSp>
          <p:nvGrpSpPr>
            <p:cNvPr id="23" name="Group 31"/>
            <p:cNvGrpSpPr/>
            <p:nvPr/>
          </p:nvGrpSpPr>
          <p:grpSpPr>
            <a:xfrm>
              <a:off x="1008037" y="5391893"/>
              <a:ext cx="427165" cy="112707"/>
              <a:chOff x="873570" y="3638990"/>
              <a:chExt cx="427165" cy="112707"/>
            </a:xfrm>
          </p:grpSpPr>
          <p:cxnSp>
            <p:nvCxnSpPr>
              <p:cNvPr id="30" name="Straight Connector 29"/>
              <p:cNvCxnSpPr/>
              <p:nvPr/>
            </p:nvCxnSpPr>
            <p:spPr>
              <a:xfrm>
                <a:off x="873570" y="3691115"/>
                <a:ext cx="427165" cy="15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>
              <a:xfrm rot="5400000">
                <a:off x="825698" y="3694550"/>
                <a:ext cx="112707" cy="15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Group 32"/>
            <p:cNvGrpSpPr/>
            <p:nvPr/>
          </p:nvGrpSpPr>
          <p:grpSpPr>
            <a:xfrm>
              <a:off x="1761535" y="5398763"/>
              <a:ext cx="434555" cy="112707"/>
              <a:chOff x="1547700" y="3645860"/>
              <a:chExt cx="434555" cy="112707"/>
            </a:xfrm>
          </p:grpSpPr>
          <p:cxnSp>
            <p:nvCxnSpPr>
              <p:cNvPr id="28" name="Straight Connector 27"/>
              <p:cNvCxnSpPr/>
              <p:nvPr/>
            </p:nvCxnSpPr>
            <p:spPr>
              <a:xfrm>
                <a:off x="1547700" y="3694283"/>
                <a:ext cx="434555" cy="15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>
              <a:xfrm rot="5400000">
                <a:off x="1904058" y="3701420"/>
                <a:ext cx="112707" cy="15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7" name="TextBox 26"/>
            <p:cNvSpPr txBox="1"/>
            <p:nvPr/>
          </p:nvSpPr>
          <p:spPr>
            <a:xfrm>
              <a:off x="1461658" y="5213543"/>
              <a:ext cx="2952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</p:grpSp>
      <p:sp>
        <p:nvSpPr>
          <p:cNvPr id="52" name="Content Placeholder 2"/>
          <p:cNvSpPr txBox="1">
            <a:spLocks/>
          </p:cNvSpPr>
          <p:nvPr/>
        </p:nvSpPr>
        <p:spPr>
          <a:xfrm>
            <a:off x="1709196" y="3791820"/>
            <a:ext cx="8580399" cy="2479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342900" defTabSz="457200">
              <a:spcBef>
                <a:spcPct val="20000"/>
              </a:spcBef>
              <a:buFont typeface="Arial"/>
              <a:buChar char="•"/>
              <a:defRPr/>
            </a:pPr>
            <a:r>
              <a:rPr lang="en-US" sz="2800" dirty="0"/>
              <a:t>Parametric coordinates of P:  (</a:t>
            </a:r>
            <a:r>
              <a:rPr lang="en-US" sz="2800" dirty="0">
                <a:latin typeface="Symbol" charset="2"/>
                <a:cs typeface="Symbol" charset="2"/>
              </a:rPr>
              <a:t>a, b) </a:t>
            </a:r>
          </a:p>
          <a:p>
            <a:pPr marL="800100" lvl="1" indent="-342900">
              <a:spcBef>
                <a:spcPct val="20000"/>
              </a:spcBef>
            </a:pPr>
            <a:r>
              <a:rPr lang="en-US" sz="2800" dirty="0">
                <a:latin typeface="Symbol" charset="2"/>
                <a:cs typeface="Symbol" charset="2"/>
              </a:rPr>
              <a:t>			a =  </a:t>
            </a:r>
            <a:r>
              <a:rPr lang="en-US" sz="2800" dirty="0">
                <a:cs typeface="Symbol" charset="2"/>
              </a:rPr>
              <a:t>a / width</a:t>
            </a:r>
            <a:r>
              <a:rPr lang="en-US" sz="2800" dirty="0"/>
              <a:t>; </a:t>
            </a:r>
            <a:r>
              <a:rPr lang="en-US" sz="2800" dirty="0" err="1">
                <a:latin typeface="Symbol" charset="2"/>
                <a:cs typeface="Symbol" charset="2"/>
              </a:rPr>
              <a:t>b</a:t>
            </a:r>
            <a:r>
              <a:rPr lang="en-US" sz="2800" dirty="0">
                <a:latin typeface="Symbol" charset="2"/>
                <a:cs typeface="Symbol" charset="2"/>
              </a:rPr>
              <a:t> </a:t>
            </a:r>
            <a:r>
              <a:rPr lang="en-US" sz="2800" dirty="0">
                <a:cs typeface="Symbol" charset="2"/>
              </a:rPr>
              <a:t> =   </a:t>
            </a:r>
            <a:r>
              <a:rPr lang="en-US" sz="2800" dirty="0" err="1">
                <a:cs typeface="Symbol" charset="2"/>
              </a:rPr>
              <a:t>b</a:t>
            </a:r>
            <a:r>
              <a:rPr lang="en-US" sz="2800" dirty="0">
                <a:cs typeface="Symbol" charset="2"/>
              </a:rPr>
              <a:t> / height </a:t>
            </a:r>
          </a:p>
          <a:p>
            <a:pPr marL="342900" indent="-342900" defTabSz="457200">
              <a:spcBef>
                <a:spcPct val="20000"/>
              </a:spcBef>
              <a:buFont typeface="Arial"/>
              <a:buChar char="•"/>
              <a:defRPr/>
            </a:pPr>
            <a:endParaRPr lang="en-US" sz="2800" dirty="0">
              <a:latin typeface="Symbol" charset="2"/>
              <a:cs typeface="Symbol" charset="2"/>
            </a:endParaRPr>
          </a:p>
        </p:txBody>
      </p:sp>
      <p:grpSp>
        <p:nvGrpSpPr>
          <p:cNvPr id="25" name="Group 54"/>
          <p:cNvGrpSpPr/>
          <p:nvPr/>
        </p:nvGrpSpPr>
        <p:grpSpPr>
          <a:xfrm>
            <a:off x="6094783" y="1414023"/>
            <a:ext cx="545177" cy="2359337"/>
            <a:chOff x="4570782" y="1404615"/>
            <a:chExt cx="545177" cy="2359337"/>
          </a:xfrm>
        </p:grpSpPr>
        <p:sp>
          <p:nvSpPr>
            <p:cNvPr id="53" name="Oval 52"/>
            <p:cNvSpPr/>
            <p:nvPr/>
          </p:nvSpPr>
          <p:spPr>
            <a:xfrm>
              <a:off x="4570782" y="1404615"/>
              <a:ext cx="495623" cy="495623"/>
            </a:xfrm>
            <a:prstGeom prst="ellipse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/>
            <p:cNvSpPr/>
            <p:nvPr/>
          </p:nvSpPr>
          <p:spPr>
            <a:xfrm>
              <a:off x="4620336" y="3268329"/>
              <a:ext cx="495623" cy="495623"/>
            </a:xfrm>
            <a:prstGeom prst="ellipse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3"/>
          <p:cNvGrpSpPr/>
          <p:nvPr/>
        </p:nvGrpSpPr>
        <p:grpSpPr>
          <a:xfrm>
            <a:off x="5259047" y="1496862"/>
            <a:ext cx="1188053" cy="369332"/>
            <a:chOff x="1008037" y="5213543"/>
            <a:chExt cx="1188053" cy="369332"/>
          </a:xfrm>
        </p:grpSpPr>
        <p:grpSp>
          <p:nvGrpSpPr>
            <p:cNvPr id="32" name="Group 31"/>
            <p:cNvGrpSpPr/>
            <p:nvPr/>
          </p:nvGrpSpPr>
          <p:grpSpPr>
            <a:xfrm>
              <a:off x="1008037" y="5391893"/>
              <a:ext cx="427165" cy="112707"/>
              <a:chOff x="873570" y="3638990"/>
              <a:chExt cx="427165" cy="112707"/>
            </a:xfrm>
          </p:grpSpPr>
          <p:cxnSp>
            <p:nvCxnSpPr>
              <p:cNvPr id="68" name="Straight Connector 67"/>
              <p:cNvCxnSpPr/>
              <p:nvPr/>
            </p:nvCxnSpPr>
            <p:spPr>
              <a:xfrm>
                <a:off x="873570" y="3691115"/>
                <a:ext cx="427165" cy="15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/>
              <p:nvPr/>
            </p:nvCxnSpPr>
            <p:spPr>
              <a:xfrm rot="5400000">
                <a:off x="825698" y="3694550"/>
                <a:ext cx="112707" cy="15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3" name="Group 32"/>
            <p:cNvGrpSpPr/>
            <p:nvPr/>
          </p:nvGrpSpPr>
          <p:grpSpPr>
            <a:xfrm>
              <a:off x="1761535" y="5398763"/>
              <a:ext cx="434555" cy="112707"/>
              <a:chOff x="1547700" y="3645860"/>
              <a:chExt cx="434555" cy="112707"/>
            </a:xfrm>
          </p:grpSpPr>
          <p:cxnSp>
            <p:nvCxnSpPr>
              <p:cNvPr id="66" name="Straight Connector 65"/>
              <p:cNvCxnSpPr/>
              <p:nvPr/>
            </p:nvCxnSpPr>
            <p:spPr>
              <a:xfrm>
                <a:off x="1547700" y="3694283"/>
                <a:ext cx="434555" cy="15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/>
            </p:nvCxnSpPr>
            <p:spPr>
              <a:xfrm rot="5400000">
                <a:off x="1904058" y="3701420"/>
                <a:ext cx="112707" cy="15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5" name="TextBox 64"/>
            <p:cNvSpPr txBox="1"/>
            <p:nvPr/>
          </p:nvSpPr>
          <p:spPr>
            <a:xfrm>
              <a:off x="1461658" y="5213543"/>
              <a:ext cx="2952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Lerp in Rectangle</a:t>
            </a:r>
          </a:p>
        </p:txBody>
      </p:sp>
      <p:sp>
        <p:nvSpPr>
          <p:cNvPr id="4" name="Rectangle 3"/>
          <p:cNvSpPr/>
          <p:nvPr/>
        </p:nvSpPr>
        <p:spPr>
          <a:xfrm>
            <a:off x="3485692" y="1457535"/>
            <a:ext cx="5472563" cy="211451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Symbol" charset="2"/>
              <a:cs typeface="Symbol" charset="2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254356" y="1878632"/>
            <a:ext cx="1931319" cy="1349440"/>
          </a:xfrm>
          <a:prstGeom prst="rect">
            <a:avLst/>
          </a:prstGeom>
          <a:noFill/>
          <a:ln w="2222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863697" y="1594880"/>
            <a:ext cx="3642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212116" y="1567818"/>
            <a:ext cx="3520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910274" y="3083510"/>
            <a:ext cx="3487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258693" y="3056448"/>
            <a:ext cx="3740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438102" y="2055943"/>
            <a:ext cx="6560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V</a:t>
            </a:r>
            <a:r>
              <a:rPr lang="en-US" sz="2400" baseline="-25000" dirty="0" err="1"/>
              <a:t>p</a:t>
            </a:r>
            <a:r>
              <a:rPr lang="en-US" sz="2400" baseline="-25000" dirty="0"/>
              <a:t> </a:t>
            </a:r>
            <a:r>
              <a:rPr lang="en-US" sz="2400" dirty="0"/>
              <a:t>?</a:t>
            </a:r>
          </a:p>
        </p:txBody>
      </p:sp>
      <p:grpSp>
        <p:nvGrpSpPr>
          <p:cNvPr id="3" name="Group 12"/>
          <p:cNvGrpSpPr/>
          <p:nvPr/>
        </p:nvGrpSpPr>
        <p:grpSpPr>
          <a:xfrm>
            <a:off x="5790803" y="2394698"/>
            <a:ext cx="625945" cy="461665"/>
            <a:chOff x="4266802" y="2394697"/>
            <a:chExt cx="625945" cy="461665"/>
          </a:xfrm>
        </p:grpSpPr>
        <p:sp>
          <p:nvSpPr>
            <p:cNvPr id="10" name="TextBox 9"/>
            <p:cNvSpPr txBox="1"/>
            <p:nvPr/>
          </p:nvSpPr>
          <p:spPr>
            <a:xfrm>
              <a:off x="4266802" y="2394697"/>
              <a:ext cx="34366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P</a:t>
              </a:r>
            </a:p>
          </p:txBody>
        </p:sp>
        <p:sp>
          <p:nvSpPr>
            <p:cNvPr id="12" name="Oval 11"/>
            <p:cNvSpPr/>
            <p:nvPr/>
          </p:nvSpPr>
          <p:spPr>
            <a:xfrm>
              <a:off x="4800151" y="2596600"/>
              <a:ext cx="92596" cy="9259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4" name="Straight Connector 13"/>
          <p:cNvCxnSpPr/>
          <p:nvPr/>
        </p:nvCxnSpPr>
        <p:spPr>
          <a:xfrm rot="5400000">
            <a:off x="5684189" y="2546736"/>
            <a:ext cx="1362671" cy="1588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3" name="Group 18"/>
          <p:cNvGrpSpPr/>
          <p:nvPr/>
        </p:nvGrpSpPr>
        <p:grpSpPr>
          <a:xfrm>
            <a:off x="6168505" y="1308483"/>
            <a:ext cx="690682" cy="2431430"/>
            <a:chOff x="4644505" y="1308483"/>
            <a:chExt cx="690682" cy="2431430"/>
          </a:xfrm>
        </p:grpSpPr>
        <p:sp>
          <p:nvSpPr>
            <p:cNvPr id="17" name="TextBox 16"/>
            <p:cNvSpPr txBox="1"/>
            <p:nvPr/>
          </p:nvSpPr>
          <p:spPr>
            <a:xfrm>
              <a:off x="4644505" y="1308483"/>
              <a:ext cx="64677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L</a:t>
              </a:r>
              <a:r>
                <a:rPr lang="en-US" sz="2400" baseline="-25000" dirty="0"/>
                <a:t>1</a:t>
              </a:r>
              <a:endParaRPr lang="en-US" sz="2400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4688410" y="3278248"/>
              <a:ext cx="64677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L</a:t>
              </a:r>
              <a:r>
                <a:rPr lang="en-US" sz="2400" baseline="-25000" dirty="0"/>
                <a:t>2</a:t>
              </a:r>
              <a:endParaRPr lang="en-US" sz="2400" dirty="0"/>
            </a:p>
          </p:txBody>
        </p:sp>
      </p:grpSp>
      <p:grpSp>
        <p:nvGrpSpPr>
          <p:cNvPr id="15" name="Group 50"/>
          <p:cNvGrpSpPr/>
          <p:nvPr/>
        </p:nvGrpSpPr>
        <p:grpSpPr>
          <a:xfrm>
            <a:off x="2029536" y="5498354"/>
            <a:ext cx="8229600" cy="813759"/>
            <a:chOff x="471166" y="5554832"/>
            <a:chExt cx="8229600" cy="813759"/>
          </a:xfrm>
        </p:grpSpPr>
        <p:sp>
          <p:nvSpPr>
            <p:cNvPr id="21" name="Content Placeholder 2"/>
            <p:cNvSpPr txBox="1">
              <a:spLocks/>
            </p:cNvSpPr>
            <p:nvPr/>
          </p:nvSpPr>
          <p:spPr>
            <a:xfrm>
              <a:off x="471166" y="5560967"/>
              <a:ext cx="8229600" cy="807624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 marL="342900" indent="-342900" defTabSz="457200">
                <a:spcBef>
                  <a:spcPct val="20000"/>
                </a:spcBef>
                <a:buFont typeface="Arial"/>
                <a:buChar char="•"/>
                <a:defRPr/>
              </a:pPr>
              <a:r>
                <a:rPr lang="en-US" sz="2800" dirty="0"/>
                <a:t>Linearly interpolated value of P:  Lerp(V</a:t>
              </a:r>
              <a:r>
                <a:rPr lang="en-US" sz="2800" baseline="-25000" dirty="0"/>
                <a:t>L1</a:t>
              </a:r>
              <a:r>
                <a:rPr lang="en-US" sz="2800" dirty="0"/>
                <a:t>, V</a:t>
              </a:r>
              <a:r>
                <a:rPr lang="en-US" sz="2800" baseline="-25000" dirty="0"/>
                <a:t>L2</a:t>
              </a:r>
              <a:r>
                <a:rPr lang="en-US" sz="2800" dirty="0"/>
                <a:t>, </a:t>
              </a:r>
              <a:r>
                <a:rPr lang="en-US" sz="2800" dirty="0" err="1">
                  <a:latin typeface="Symbol" charset="2"/>
                  <a:cs typeface="Symbol" charset="2"/>
                </a:rPr>
                <a:t>b</a:t>
              </a:r>
              <a:r>
                <a:rPr lang="en-US" sz="2800" dirty="0"/>
                <a:t>) </a:t>
              </a: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5536217" y="5554832"/>
              <a:ext cx="2513363" cy="665907"/>
            </a:xfrm>
            <a:prstGeom prst="rect">
              <a:avLst/>
            </a:prstGeom>
            <a:noFill/>
            <a:ln w="22225"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31"/>
          <p:cNvGrpSpPr/>
          <p:nvPr/>
        </p:nvGrpSpPr>
        <p:grpSpPr>
          <a:xfrm rot="16200000">
            <a:off x="4884251" y="3065046"/>
            <a:ext cx="171625" cy="119579"/>
            <a:chOff x="873570" y="3638990"/>
            <a:chExt cx="427165" cy="112707"/>
          </a:xfrm>
        </p:grpSpPr>
        <p:cxnSp>
          <p:nvCxnSpPr>
            <p:cNvPr id="46" name="Straight Connector 45"/>
            <p:cNvCxnSpPr/>
            <p:nvPr/>
          </p:nvCxnSpPr>
          <p:spPr>
            <a:xfrm>
              <a:off x="873570" y="3691115"/>
              <a:ext cx="427165" cy="158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 rot="5400000">
              <a:off x="825698" y="3694550"/>
              <a:ext cx="112707" cy="158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TextBox 47"/>
          <p:cNvSpPr txBox="1"/>
          <p:nvPr/>
        </p:nvSpPr>
        <p:spPr>
          <a:xfrm>
            <a:off x="4814290" y="2669689"/>
            <a:ext cx="305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grpSp>
        <p:nvGrpSpPr>
          <p:cNvPr id="19" name="Group 32"/>
          <p:cNvGrpSpPr/>
          <p:nvPr/>
        </p:nvGrpSpPr>
        <p:grpSpPr>
          <a:xfrm rot="16200000">
            <a:off x="4854816" y="2598810"/>
            <a:ext cx="221523" cy="112708"/>
            <a:chOff x="1547700" y="3645860"/>
            <a:chExt cx="434555" cy="112707"/>
          </a:xfrm>
        </p:grpSpPr>
        <p:cxnSp>
          <p:nvCxnSpPr>
            <p:cNvPr id="44" name="Straight Connector 43"/>
            <p:cNvCxnSpPr/>
            <p:nvPr/>
          </p:nvCxnSpPr>
          <p:spPr>
            <a:xfrm>
              <a:off x="1547700" y="3694283"/>
              <a:ext cx="434555" cy="158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 rot="5400000">
              <a:off x="1904058" y="3701420"/>
              <a:ext cx="112707" cy="158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23"/>
          <p:cNvGrpSpPr/>
          <p:nvPr/>
        </p:nvGrpSpPr>
        <p:grpSpPr>
          <a:xfrm>
            <a:off x="5245548" y="3124835"/>
            <a:ext cx="1188053" cy="369332"/>
            <a:chOff x="1008037" y="5213543"/>
            <a:chExt cx="1188053" cy="369332"/>
          </a:xfrm>
        </p:grpSpPr>
        <p:grpSp>
          <p:nvGrpSpPr>
            <p:cNvPr id="23" name="Group 31"/>
            <p:cNvGrpSpPr/>
            <p:nvPr/>
          </p:nvGrpSpPr>
          <p:grpSpPr>
            <a:xfrm>
              <a:off x="1008037" y="5391893"/>
              <a:ext cx="427165" cy="112707"/>
              <a:chOff x="873570" y="3638990"/>
              <a:chExt cx="427165" cy="112707"/>
            </a:xfrm>
          </p:grpSpPr>
          <p:cxnSp>
            <p:nvCxnSpPr>
              <p:cNvPr id="30" name="Straight Connector 29"/>
              <p:cNvCxnSpPr/>
              <p:nvPr/>
            </p:nvCxnSpPr>
            <p:spPr>
              <a:xfrm>
                <a:off x="873570" y="3691115"/>
                <a:ext cx="427165" cy="15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>
              <a:xfrm rot="5400000">
                <a:off x="825698" y="3694550"/>
                <a:ext cx="112707" cy="15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Group 32"/>
            <p:cNvGrpSpPr/>
            <p:nvPr/>
          </p:nvGrpSpPr>
          <p:grpSpPr>
            <a:xfrm>
              <a:off x="1761535" y="5398763"/>
              <a:ext cx="434555" cy="112707"/>
              <a:chOff x="1547700" y="3645860"/>
              <a:chExt cx="434555" cy="112707"/>
            </a:xfrm>
          </p:grpSpPr>
          <p:cxnSp>
            <p:nvCxnSpPr>
              <p:cNvPr id="28" name="Straight Connector 27"/>
              <p:cNvCxnSpPr/>
              <p:nvPr/>
            </p:nvCxnSpPr>
            <p:spPr>
              <a:xfrm>
                <a:off x="1547700" y="3694283"/>
                <a:ext cx="434555" cy="15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>
              <a:xfrm rot="5400000">
                <a:off x="1904058" y="3701420"/>
                <a:ext cx="112707" cy="15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7" name="TextBox 26"/>
            <p:cNvSpPr txBox="1"/>
            <p:nvPr/>
          </p:nvSpPr>
          <p:spPr>
            <a:xfrm>
              <a:off x="1461658" y="5213543"/>
              <a:ext cx="2952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</p:grpSp>
      <p:sp>
        <p:nvSpPr>
          <p:cNvPr id="52" name="Content Placeholder 2"/>
          <p:cNvSpPr txBox="1">
            <a:spLocks/>
          </p:cNvSpPr>
          <p:nvPr/>
        </p:nvSpPr>
        <p:spPr>
          <a:xfrm>
            <a:off x="1709196" y="3791820"/>
            <a:ext cx="8580399" cy="2479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342900" defTabSz="457200">
              <a:spcBef>
                <a:spcPct val="20000"/>
              </a:spcBef>
              <a:buFont typeface="Arial"/>
              <a:buChar char="•"/>
              <a:defRPr/>
            </a:pPr>
            <a:r>
              <a:rPr lang="en-US" sz="2800" dirty="0"/>
              <a:t>Parametric coordinates of P:  (</a:t>
            </a:r>
            <a:r>
              <a:rPr lang="en-US" sz="2800" dirty="0">
                <a:latin typeface="Symbol" charset="2"/>
                <a:cs typeface="Symbol" charset="2"/>
              </a:rPr>
              <a:t>a, b) </a:t>
            </a:r>
          </a:p>
          <a:p>
            <a:pPr marL="800100" lvl="1" indent="-342900">
              <a:spcBef>
                <a:spcPct val="20000"/>
              </a:spcBef>
            </a:pPr>
            <a:r>
              <a:rPr lang="en-US" sz="2800" dirty="0">
                <a:latin typeface="Symbol" charset="2"/>
                <a:cs typeface="Symbol" charset="2"/>
              </a:rPr>
              <a:t>			a =  </a:t>
            </a:r>
            <a:r>
              <a:rPr lang="en-US" sz="2800" dirty="0">
                <a:cs typeface="Symbol" charset="2"/>
              </a:rPr>
              <a:t>a / width</a:t>
            </a:r>
            <a:r>
              <a:rPr lang="en-US" sz="2800" dirty="0"/>
              <a:t>; </a:t>
            </a:r>
            <a:r>
              <a:rPr lang="en-US" sz="2800" dirty="0" err="1">
                <a:latin typeface="Symbol" charset="2"/>
                <a:cs typeface="Symbol" charset="2"/>
              </a:rPr>
              <a:t>b</a:t>
            </a:r>
            <a:r>
              <a:rPr lang="en-US" sz="2800" dirty="0">
                <a:latin typeface="Symbol" charset="2"/>
                <a:cs typeface="Symbol" charset="2"/>
              </a:rPr>
              <a:t> </a:t>
            </a:r>
            <a:r>
              <a:rPr lang="en-US" sz="2800" dirty="0">
                <a:cs typeface="Symbol" charset="2"/>
              </a:rPr>
              <a:t> =   </a:t>
            </a:r>
            <a:r>
              <a:rPr lang="en-US" sz="2800" dirty="0" err="1">
                <a:cs typeface="Symbol" charset="2"/>
              </a:rPr>
              <a:t>b</a:t>
            </a:r>
            <a:r>
              <a:rPr lang="en-US" sz="2800" dirty="0">
                <a:cs typeface="Symbol" charset="2"/>
              </a:rPr>
              <a:t> / height </a:t>
            </a:r>
          </a:p>
          <a:p>
            <a:pPr marL="342900" indent="-342900" defTabSz="457200">
              <a:spcBef>
                <a:spcPct val="20000"/>
              </a:spcBef>
              <a:buFont typeface="Arial"/>
              <a:buChar char="•"/>
              <a:defRPr/>
            </a:pPr>
            <a:endParaRPr lang="en-US" sz="2800" dirty="0">
              <a:latin typeface="Symbol" charset="2"/>
              <a:cs typeface="Symbol" charset="2"/>
            </a:endParaRPr>
          </a:p>
        </p:txBody>
      </p:sp>
      <p:grpSp>
        <p:nvGrpSpPr>
          <p:cNvPr id="25" name="Group 54"/>
          <p:cNvGrpSpPr/>
          <p:nvPr/>
        </p:nvGrpSpPr>
        <p:grpSpPr>
          <a:xfrm>
            <a:off x="6094783" y="1414023"/>
            <a:ext cx="545177" cy="2359337"/>
            <a:chOff x="4570782" y="1404615"/>
            <a:chExt cx="545177" cy="2359337"/>
          </a:xfrm>
        </p:grpSpPr>
        <p:sp>
          <p:nvSpPr>
            <p:cNvPr id="53" name="Oval 52"/>
            <p:cNvSpPr/>
            <p:nvPr/>
          </p:nvSpPr>
          <p:spPr>
            <a:xfrm>
              <a:off x="4570782" y="1404615"/>
              <a:ext cx="495623" cy="495623"/>
            </a:xfrm>
            <a:prstGeom prst="ellipse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/>
            <p:cNvSpPr/>
            <p:nvPr/>
          </p:nvSpPr>
          <p:spPr>
            <a:xfrm>
              <a:off x="4620336" y="3268329"/>
              <a:ext cx="495623" cy="495623"/>
            </a:xfrm>
            <a:prstGeom prst="ellipse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3"/>
          <p:cNvGrpSpPr/>
          <p:nvPr/>
        </p:nvGrpSpPr>
        <p:grpSpPr>
          <a:xfrm>
            <a:off x="5259047" y="1496862"/>
            <a:ext cx="1188053" cy="369332"/>
            <a:chOff x="1008037" y="5213543"/>
            <a:chExt cx="1188053" cy="369332"/>
          </a:xfrm>
        </p:grpSpPr>
        <p:grpSp>
          <p:nvGrpSpPr>
            <p:cNvPr id="32" name="Group 31"/>
            <p:cNvGrpSpPr/>
            <p:nvPr/>
          </p:nvGrpSpPr>
          <p:grpSpPr>
            <a:xfrm>
              <a:off x="1008037" y="5391893"/>
              <a:ext cx="427165" cy="112707"/>
              <a:chOff x="873570" y="3638990"/>
              <a:chExt cx="427165" cy="112707"/>
            </a:xfrm>
          </p:grpSpPr>
          <p:cxnSp>
            <p:nvCxnSpPr>
              <p:cNvPr id="68" name="Straight Connector 67"/>
              <p:cNvCxnSpPr/>
              <p:nvPr/>
            </p:nvCxnSpPr>
            <p:spPr>
              <a:xfrm>
                <a:off x="873570" y="3691115"/>
                <a:ext cx="427165" cy="15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/>
              <p:nvPr/>
            </p:nvCxnSpPr>
            <p:spPr>
              <a:xfrm rot="5400000">
                <a:off x="825698" y="3694550"/>
                <a:ext cx="112707" cy="15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3" name="Group 32"/>
            <p:cNvGrpSpPr/>
            <p:nvPr/>
          </p:nvGrpSpPr>
          <p:grpSpPr>
            <a:xfrm>
              <a:off x="1761535" y="5398763"/>
              <a:ext cx="434555" cy="112707"/>
              <a:chOff x="1547700" y="3645860"/>
              <a:chExt cx="434555" cy="112707"/>
            </a:xfrm>
          </p:grpSpPr>
          <p:cxnSp>
            <p:nvCxnSpPr>
              <p:cNvPr id="66" name="Straight Connector 65"/>
              <p:cNvCxnSpPr/>
              <p:nvPr/>
            </p:nvCxnSpPr>
            <p:spPr>
              <a:xfrm>
                <a:off x="1547700" y="3694283"/>
                <a:ext cx="434555" cy="15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/>
            </p:nvCxnSpPr>
            <p:spPr>
              <a:xfrm rot="5400000">
                <a:off x="1904058" y="3701420"/>
                <a:ext cx="112707" cy="15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5" name="TextBox 64"/>
            <p:cNvSpPr txBox="1"/>
            <p:nvPr/>
          </p:nvSpPr>
          <p:spPr>
            <a:xfrm>
              <a:off x="1461658" y="5213543"/>
              <a:ext cx="2952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</p:grpSp>
      <p:grpSp>
        <p:nvGrpSpPr>
          <p:cNvPr id="34" name="Group 58"/>
          <p:cNvGrpSpPr/>
          <p:nvPr/>
        </p:nvGrpSpPr>
        <p:grpSpPr>
          <a:xfrm>
            <a:off x="8429201" y="4224911"/>
            <a:ext cx="2924599" cy="1254691"/>
            <a:chOff x="6059475" y="4922866"/>
            <a:chExt cx="2924599" cy="899400"/>
          </a:xfrm>
        </p:grpSpPr>
        <p:sp>
          <p:nvSpPr>
            <p:cNvPr id="50" name="TextBox 49"/>
            <p:cNvSpPr txBox="1"/>
            <p:nvPr/>
          </p:nvSpPr>
          <p:spPr>
            <a:xfrm>
              <a:off x="6059475" y="4922866"/>
              <a:ext cx="2924599" cy="59568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Bi-linear interpolation</a:t>
              </a:r>
            </a:p>
            <a:p>
              <a:r>
                <a:rPr lang="en-US" sz="2400" dirty="0"/>
                <a:t>Bi-</a:t>
              </a:r>
              <a:r>
                <a:rPr lang="en-US" sz="2400" dirty="0" err="1"/>
                <a:t>Lerp(V</a:t>
              </a:r>
              <a:r>
                <a:rPr lang="en-US" sz="2400" baseline="-25000" dirty="0" err="1"/>
                <a:t>A</a:t>
              </a:r>
              <a:r>
                <a:rPr lang="en-US" sz="2400" dirty="0" err="1"/>
                <a:t>,V</a:t>
              </a:r>
              <a:r>
                <a:rPr lang="en-US" sz="2400" baseline="-25000" dirty="0" err="1"/>
                <a:t>B</a:t>
              </a:r>
              <a:r>
                <a:rPr lang="en-US" sz="2400" dirty="0"/>
                <a:t>, V</a:t>
              </a:r>
              <a:r>
                <a:rPr lang="en-US" sz="2400" baseline="-25000" dirty="0"/>
                <a:t>C</a:t>
              </a:r>
              <a:r>
                <a:rPr lang="en-US" sz="2400" dirty="0"/>
                <a:t>,V</a:t>
              </a:r>
              <a:r>
                <a:rPr lang="en-US" sz="2400" baseline="-25000" dirty="0"/>
                <a:t>D</a:t>
              </a:r>
              <a:r>
                <a:rPr lang="en-US" sz="2400" dirty="0"/>
                <a:t>)</a:t>
              </a:r>
            </a:p>
          </p:txBody>
        </p:sp>
        <p:cxnSp>
          <p:nvCxnSpPr>
            <p:cNvPr id="51" name="Straight Arrow Connector 50"/>
            <p:cNvCxnSpPr/>
            <p:nvPr/>
          </p:nvCxnSpPr>
          <p:spPr>
            <a:xfrm rot="5400000">
              <a:off x="6681616" y="5604556"/>
              <a:ext cx="303715" cy="131706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15665E3-79AA-1FEC-E837-AAF250F5C9D4}"/>
              </a:ext>
            </a:extLst>
          </p:cNvPr>
          <p:cNvSpPr txBox="1">
            <a:spLocks/>
          </p:cNvSpPr>
          <p:nvPr/>
        </p:nvSpPr>
        <p:spPr>
          <a:xfrm>
            <a:off x="838200" y="456239"/>
            <a:ext cx="10515600" cy="8353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Study Materials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EEC309A-1AFE-3EB9-E146-5B0265994425}"/>
              </a:ext>
            </a:extLst>
          </p:cNvPr>
          <p:cNvSpPr txBox="1">
            <a:spLocks/>
          </p:cNvSpPr>
          <p:nvPr/>
        </p:nvSpPr>
        <p:spPr>
          <a:xfrm>
            <a:off x="838200" y="1502356"/>
            <a:ext cx="10515600" cy="404119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 Visualization Toolkit by Will Schroeder, Ken Martin, Bill </a:t>
            </a:r>
            <a:r>
              <a:rPr lang="en-US" dirty="0" err="1"/>
              <a:t>Lorensen</a:t>
            </a:r>
            <a:endParaRPr lang="en-US" dirty="0"/>
          </a:p>
          <a:p>
            <a:pPr lvl="1"/>
            <a:r>
              <a:rPr lang="en-US" dirty="0"/>
              <a:t>Chapter 1, Chapter 4, Chapter 5</a:t>
            </a:r>
          </a:p>
          <a:p>
            <a:pPr lvl="1"/>
            <a:r>
              <a:rPr lang="en-US" dirty="0"/>
              <a:t>Get the pdf: https://</a:t>
            </a:r>
            <a:r>
              <a:rPr lang="en-US" dirty="0" err="1"/>
              <a:t>vtk.org</a:t>
            </a:r>
            <a:r>
              <a:rPr lang="en-US" dirty="0"/>
              <a:t>/</a:t>
            </a:r>
            <a:r>
              <a:rPr lang="en-US" dirty="0" err="1"/>
              <a:t>vtk</a:t>
            </a:r>
            <a:r>
              <a:rPr lang="en-US" dirty="0"/>
              <a:t>-textbook/ </a:t>
            </a:r>
          </a:p>
          <a:p>
            <a:r>
              <a:rPr lang="en-US" dirty="0"/>
              <a:t>Reference for learning VTK:</a:t>
            </a:r>
          </a:p>
          <a:p>
            <a:pPr lvl="1"/>
            <a:r>
              <a:rPr lang="en-US" dirty="0"/>
              <a:t>VTK User’s Guide</a:t>
            </a:r>
          </a:p>
          <a:p>
            <a:pPr lvl="1"/>
            <a:r>
              <a:rPr lang="en-US" dirty="0"/>
              <a:t>Get the pdf: </a:t>
            </a:r>
            <a:r>
              <a:rPr lang="en-US" dirty="0">
                <a:hlinkClick r:id="rId2"/>
              </a:rPr>
              <a:t>https://vtk.org/vtk-users-guide/</a:t>
            </a:r>
            <a:endParaRPr lang="en-US" dirty="0"/>
          </a:p>
          <a:p>
            <a:pPr lvl="1"/>
            <a:r>
              <a:rPr lang="en-US" dirty="0"/>
              <a:t>Examples: </a:t>
            </a:r>
            <a:r>
              <a:rPr lang="en-US" dirty="0">
                <a:hlinkClick r:id="rId3"/>
              </a:rPr>
              <a:t>https://kitware.github.io/vtk-examples/site/Python/</a:t>
            </a:r>
            <a:endParaRPr lang="en-US" dirty="0"/>
          </a:p>
          <a:p>
            <a:r>
              <a:rPr lang="en-US" dirty="0"/>
              <a:t>ParaView Tutorial: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https://</a:t>
            </a:r>
            <a:r>
              <a:rPr lang="en-US" dirty="0" err="1">
                <a:solidFill>
                  <a:schemeClr val="accent1"/>
                </a:solidFill>
              </a:rPr>
              <a:t>www.youtube.com</a:t>
            </a:r>
            <a:r>
              <a:rPr lang="en-US" dirty="0">
                <a:solidFill>
                  <a:schemeClr val="accent1"/>
                </a:solidFill>
              </a:rPr>
              <a:t>/</a:t>
            </a:r>
            <a:r>
              <a:rPr lang="en-US" dirty="0" err="1">
                <a:solidFill>
                  <a:schemeClr val="accent1"/>
                </a:solidFill>
              </a:rPr>
              <a:t>watch?v</a:t>
            </a:r>
            <a:r>
              <a:rPr lang="en-US" dirty="0">
                <a:solidFill>
                  <a:schemeClr val="accent1"/>
                </a:solidFill>
              </a:rPr>
              <a:t>=sXY72e3Ce4g&amp;list=PLGj2a3KTwhRZ7XupM7f36czTGlJvqq7_N&amp;index=3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8465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Lerp in Cube </a:t>
            </a:r>
          </a:p>
        </p:txBody>
      </p:sp>
      <p:sp>
        <p:nvSpPr>
          <p:cNvPr id="4" name="Rectangle 3"/>
          <p:cNvSpPr/>
          <p:nvPr/>
        </p:nvSpPr>
        <p:spPr>
          <a:xfrm>
            <a:off x="3485692" y="1457535"/>
            <a:ext cx="5472563" cy="229949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Symbol" charset="2"/>
              <a:cs typeface="Symbol" charset="2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5246551" y="1696625"/>
            <a:ext cx="1812805" cy="1681522"/>
            <a:chOff x="3722550" y="1696625"/>
            <a:chExt cx="1812805" cy="1681522"/>
          </a:xfrm>
        </p:grpSpPr>
        <p:sp>
          <p:nvSpPr>
            <p:cNvPr id="5" name="Cube 4"/>
            <p:cNvSpPr/>
            <p:nvPr/>
          </p:nvSpPr>
          <p:spPr>
            <a:xfrm>
              <a:off x="3722550" y="1696625"/>
              <a:ext cx="1812805" cy="1681522"/>
            </a:xfrm>
            <a:prstGeom prst="cube">
              <a:avLst/>
            </a:prstGeom>
            <a:noFill/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Connector 6"/>
            <p:cNvCxnSpPr/>
            <p:nvPr/>
          </p:nvCxnSpPr>
          <p:spPr>
            <a:xfrm rot="5400000">
              <a:off x="3518918" y="2326800"/>
              <a:ext cx="1260350" cy="1588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 flipV="1">
              <a:off x="3722550" y="2957769"/>
              <a:ext cx="425749" cy="420378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rot="10800000">
              <a:off x="4148299" y="2957769"/>
              <a:ext cx="1387056" cy="1588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Oval 14"/>
          <p:cNvSpPr/>
          <p:nvPr/>
        </p:nvSpPr>
        <p:spPr>
          <a:xfrm>
            <a:off x="6101189" y="2305750"/>
            <a:ext cx="92596" cy="9259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4" name="Group 63"/>
          <p:cNvGrpSpPr/>
          <p:nvPr/>
        </p:nvGrpSpPr>
        <p:grpSpPr>
          <a:xfrm>
            <a:off x="3498620" y="2560941"/>
            <a:ext cx="790103" cy="933862"/>
            <a:chOff x="1974619" y="2560941"/>
            <a:chExt cx="790103" cy="933862"/>
          </a:xfrm>
        </p:grpSpPr>
        <p:sp>
          <p:nvSpPr>
            <p:cNvPr id="54" name="TextBox 53"/>
            <p:cNvSpPr txBox="1"/>
            <p:nvPr/>
          </p:nvSpPr>
          <p:spPr>
            <a:xfrm>
              <a:off x="2475573" y="3125471"/>
              <a:ext cx="2872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x</a:t>
              </a:r>
              <a:endParaRPr lang="en-US" dirty="0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2475573" y="2835757"/>
              <a:ext cx="2891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y</a:t>
              </a:r>
              <a:endParaRPr lang="en-US" dirty="0"/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1974619" y="2560941"/>
              <a:ext cx="2758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z</a:t>
              </a:r>
              <a:endParaRPr lang="en-US" dirty="0"/>
            </a:p>
          </p:txBody>
        </p:sp>
        <p:cxnSp>
          <p:nvCxnSpPr>
            <p:cNvPr id="58" name="Straight Arrow Connector 57"/>
            <p:cNvCxnSpPr/>
            <p:nvPr/>
          </p:nvCxnSpPr>
          <p:spPr>
            <a:xfrm>
              <a:off x="2081681" y="3346859"/>
              <a:ext cx="393892" cy="205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/>
            <p:cNvCxnSpPr/>
            <p:nvPr/>
          </p:nvCxnSpPr>
          <p:spPr>
            <a:xfrm flipV="1">
              <a:off x="2081681" y="3127529"/>
              <a:ext cx="393892" cy="21933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/>
            <p:cNvCxnSpPr/>
            <p:nvPr/>
          </p:nvCxnSpPr>
          <p:spPr>
            <a:xfrm rot="5400000" flipH="1" flipV="1">
              <a:off x="1896610" y="3144429"/>
              <a:ext cx="371730" cy="158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0" name="TextBox 79"/>
          <p:cNvSpPr txBox="1"/>
          <p:nvPr/>
        </p:nvSpPr>
        <p:spPr>
          <a:xfrm>
            <a:off x="5672299" y="2588437"/>
            <a:ext cx="3936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81" name="TextBox 80"/>
          <p:cNvSpPr txBox="1"/>
          <p:nvPr/>
        </p:nvSpPr>
        <p:spPr>
          <a:xfrm>
            <a:off x="5183782" y="1417638"/>
            <a:ext cx="3936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</a:t>
            </a:r>
            <a:r>
              <a:rPr lang="en-US" baseline="-25000" dirty="0"/>
              <a:t>6</a:t>
            </a:r>
            <a:endParaRPr lang="en-US" dirty="0"/>
          </a:p>
        </p:txBody>
      </p:sp>
      <p:sp>
        <p:nvSpPr>
          <p:cNvPr id="82" name="TextBox 81"/>
          <p:cNvSpPr txBox="1"/>
          <p:nvPr/>
        </p:nvSpPr>
        <p:spPr>
          <a:xfrm>
            <a:off x="4842621" y="1849163"/>
            <a:ext cx="3936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</a:t>
            </a:r>
            <a:r>
              <a:rPr lang="en-US" baseline="-25000" dirty="0"/>
              <a:t>4</a:t>
            </a:r>
            <a:endParaRPr lang="en-US" dirty="0"/>
          </a:p>
        </p:txBody>
      </p:sp>
      <p:sp>
        <p:nvSpPr>
          <p:cNvPr id="83" name="TextBox 82"/>
          <p:cNvSpPr txBox="1"/>
          <p:nvPr/>
        </p:nvSpPr>
        <p:spPr>
          <a:xfrm>
            <a:off x="4877584" y="3387697"/>
            <a:ext cx="3936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</a:t>
            </a:r>
            <a:r>
              <a:rPr lang="en-US" baseline="-25000" dirty="0"/>
              <a:t>0</a:t>
            </a:r>
            <a:endParaRPr lang="en-US" dirty="0"/>
          </a:p>
        </p:txBody>
      </p:sp>
      <p:sp>
        <p:nvSpPr>
          <p:cNvPr id="84" name="TextBox 83"/>
          <p:cNvSpPr txBox="1"/>
          <p:nvPr/>
        </p:nvSpPr>
        <p:spPr>
          <a:xfrm>
            <a:off x="6724003" y="1849624"/>
            <a:ext cx="3936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</a:t>
            </a:r>
            <a:r>
              <a:rPr lang="en-US" baseline="-25000" dirty="0"/>
              <a:t>5</a:t>
            </a:r>
            <a:endParaRPr lang="en-US" dirty="0"/>
          </a:p>
        </p:txBody>
      </p:sp>
      <p:sp>
        <p:nvSpPr>
          <p:cNvPr id="85" name="TextBox 84"/>
          <p:cNvSpPr txBox="1"/>
          <p:nvPr/>
        </p:nvSpPr>
        <p:spPr>
          <a:xfrm>
            <a:off x="6449635" y="3406191"/>
            <a:ext cx="3936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</a:t>
            </a:r>
            <a:r>
              <a:rPr lang="en-US" baseline="-25000" dirty="0"/>
              <a:t>1</a:t>
            </a:r>
            <a:endParaRPr lang="en-US" dirty="0"/>
          </a:p>
        </p:txBody>
      </p:sp>
      <p:sp>
        <p:nvSpPr>
          <p:cNvPr id="86" name="TextBox 85"/>
          <p:cNvSpPr txBox="1"/>
          <p:nvPr/>
        </p:nvSpPr>
        <p:spPr>
          <a:xfrm>
            <a:off x="7059355" y="2628299"/>
            <a:ext cx="3936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</a:t>
            </a:r>
            <a:r>
              <a:rPr lang="en-US" baseline="-25000" dirty="0"/>
              <a:t>3</a:t>
            </a:r>
            <a:endParaRPr lang="en-US" dirty="0"/>
          </a:p>
        </p:txBody>
      </p:sp>
      <p:sp>
        <p:nvSpPr>
          <p:cNvPr id="87" name="TextBox 86"/>
          <p:cNvSpPr txBox="1"/>
          <p:nvPr/>
        </p:nvSpPr>
        <p:spPr>
          <a:xfrm>
            <a:off x="7059355" y="1417638"/>
            <a:ext cx="3936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</a:t>
            </a:r>
            <a:r>
              <a:rPr lang="en-US" baseline="-25000" dirty="0"/>
              <a:t>7</a:t>
            </a:r>
            <a:endParaRPr lang="en-US" dirty="0"/>
          </a:p>
        </p:txBody>
      </p:sp>
      <p:sp>
        <p:nvSpPr>
          <p:cNvPr id="94" name="TextBox 93"/>
          <p:cNvSpPr txBox="1"/>
          <p:nvPr/>
        </p:nvSpPr>
        <p:spPr>
          <a:xfrm>
            <a:off x="6193785" y="2136737"/>
            <a:ext cx="3436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Lerp in Cube </a:t>
            </a:r>
          </a:p>
        </p:txBody>
      </p:sp>
      <p:sp>
        <p:nvSpPr>
          <p:cNvPr id="4" name="Rectangle 3"/>
          <p:cNvSpPr/>
          <p:nvPr/>
        </p:nvSpPr>
        <p:spPr>
          <a:xfrm>
            <a:off x="3485692" y="1457535"/>
            <a:ext cx="5472563" cy="229949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Symbol" charset="2"/>
              <a:cs typeface="Symbol" charset="2"/>
            </a:endParaRPr>
          </a:p>
        </p:txBody>
      </p:sp>
      <p:grpSp>
        <p:nvGrpSpPr>
          <p:cNvPr id="3" name="Group 13"/>
          <p:cNvGrpSpPr/>
          <p:nvPr/>
        </p:nvGrpSpPr>
        <p:grpSpPr>
          <a:xfrm>
            <a:off x="5246551" y="1696625"/>
            <a:ext cx="1812805" cy="1681522"/>
            <a:chOff x="3722550" y="1696625"/>
            <a:chExt cx="1812805" cy="1681522"/>
          </a:xfrm>
        </p:grpSpPr>
        <p:sp>
          <p:nvSpPr>
            <p:cNvPr id="5" name="Cube 4"/>
            <p:cNvSpPr/>
            <p:nvPr/>
          </p:nvSpPr>
          <p:spPr>
            <a:xfrm>
              <a:off x="3722550" y="1696625"/>
              <a:ext cx="1812805" cy="1681522"/>
            </a:xfrm>
            <a:prstGeom prst="cube">
              <a:avLst/>
            </a:prstGeom>
            <a:noFill/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cxnSp>
          <p:nvCxnSpPr>
            <p:cNvPr id="7" name="Straight Connector 6"/>
            <p:cNvCxnSpPr/>
            <p:nvPr/>
          </p:nvCxnSpPr>
          <p:spPr>
            <a:xfrm rot="5400000">
              <a:off x="3518918" y="2326800"/>
              <a:ext cx="1260350" cy="1588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 flipV="1">
              <a:off x="3722550" y="2957769"/>
              <a:ext cx="425749" cy="420378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rot="10800000">
              <a:off x="4148299" y="2957769"/>
              <a:ext cx="1387056" cy="1588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Oval 14"/>
          <p:cNvSpPr/>
          <p:nvPr/>
        </p:nvSpPr>
        <p:spPr>
          <a:xfrm>
            <a:off x="6101189" y="2305750"/>
            <a:ext cx="92596" cy="9259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63"/>
          <p:cNvGrpSpPr/>
          <p:nvPr/>
        </p:nvGrpSpPr>
        <p:grpSpPr>
          <a:xfrm>
            <a:off x="3498620" y="2560941"/>
            <a:ext cx="790103" cy="933862"/>
            <a:chOff x="1974619" y="2560941"/>
            <a:chExt cx="790103" cy="933862"/>
          </a:xfrm>
        </p:grpSpPr>
        <p:sp>
          <p:nvSpPr>
            <p:cNvPr id="54" name="TextBox 53"/>
            <p:cNvSpPr txBox="1"/>
            <p:nvPr/>
          </p:nvSpPr>
          <p:spPr>
            <a:xfrm>
              <a:off x="2475573" y="3125471"/>
              <a:ext cx="2872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x</a:t>
              </a:r>
              <a:endParaRPr lang="en-US" dirty="0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2475573" y="2835757"/>
              <a:ext cx="2891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y</a:t>
              </a:r>
              <a:endParaRPr lang="en-US" dirty="0"/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1974619" y="2560941"/>
              <a:ext cx="2758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z</a:t>
              </a:r>
              <a:endParaRPr lang="en-US" dirty="0"/>
            </a:p>
          </p:txBody>
        </p:sp>
        <p:cxnSp>
          <p:nvCxnSpPr>
            <p:cNvPr id="58" name="Straight Arrow Connector 57"/>
            <p:cNvCxnSpPr/>
            <p:nvPr/>
          </p:nvCxnSpPr>
          <p:spPr>
            <a:xfrm>
              <a:off x="2081681" y="3346859"/>
              <a:ext cx="393892" cy="205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/>
            <p:cNvCxnSpPr/>
            <p:nvPr/>
          </p:nvCxnSpPr>
          <p:spPr>
            <a:xfrm flipV="1">
              <a:off x="2081681" y="3127529"/>
              <a:ext cx="393892" cy="21933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/>
            <p:cNvCxnSpPr/>
            <p:nvPr/>
          </p:nvCxnSpPr>
          <p:spPr>
            <a:xfrm rot="5400000" flipH="1" flipV="1">
              <a:off x="1896610" y="3144429"/>
              <a:ext cx="371730" cy="158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0" name="TextBox 79"/>
          <p:cNvSpPr txBox="1"/>
          <p:nvPr/>
        </p:nvSpPr>
        <p:spPr>
          <a:xfrm>
            <a:off x="5667225" y="2592345"/>
            <a:ext cx="393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81" name="TextBox 80"/>
          <p:cNvSpPr txBox="1"/>
          <p:nvPr/>
        </p:nvSpPr>
        <p:spPr>
          <a:xfrm>
            <a:off x="5183782" y="1417638"/>
            <a:ext cx="3936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</a:t>
            </a:r>
            <a:r>
              <a:rPr lang="en-US" baseline="-25000" dirty="0"/>
              <a:t>6</a:t>
            </a:r>
            <a:endParaRPr lang="en-US" dirty="0"/>
          </a:p>
        </p:txBody>
      </p:sp>
      <p:sp>
        <p:nvSpPr>
          <p:cNvPr id="82" name="TextBox 81"/>
          <p:cNvSpPr txBox="1"/>
          <p:nvPr/>
        </p:nvSpPr>
        <p:spPr>
          <a:xfrm>
            <a:off x="4842621" y="1849163"/>
            <a:ext cx="3936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</a:t>
            </a:r>
            <a:r>
              <a:rPr lang="en-US" baseline="-25000" dirty="0"/>
              <a:t>4</a:t>
            </a:r>
            <a:endParaRPr lang="en-US" dirty="0"/>
          </a:p>
        </p:txBody>
      </p:sp>
      <p:sp>
        <p:nvSpPr>
          <p:cNvPr id="83" name="TextBox 82"/>
          <p:cNvSpPr txBox="1"/>
          <p:nvPr/>
        </p:nvSpPr>
        <p:spPr>
          <a:xfrm>
            <a:off x="4877584" y="3387697"/>
            <a:ext cx="3936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</a:t>
            </a:r>
            <a:r>
              <a:rPr lang="en-US" baseline="-25000" dirty="0"/>
              <a:t>0</a:t>
            </a:r>
            <a:endParaRPr lang="en-US" dirty="0"/>
          </a:p>
        </p:txBody>
      </p:sp>
      <p:sp>
        <p:nvSpPr>
          <p:cNvPr id="84" name="TextBox 83"/>
          <p:cNvSpPr txBox="1"/>
          <p:nvPr/>
        </p:nvSpPr>
        <p:spPr>
          <a:xfrm>
            <a:off x="6724003" y="1849624"/>
            <a:ext cx="3936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</a:t>
            </a:r>
            <a:r>
              <a:rPr lang="en-US" baseline="-25000" dirty="0"/>
              <a:t>5</a:t>
            </a:r>
            <a:endParaRPr lang="en-US" dirty="0"/>
          </a:p>
        </p:txBody>
      </p:sp>
      <p:sp>
        <p:nvSpPr>
          <p:cNvPr id="85" name="TextBox 84"/>
          <p:cNvSpPr txBox="1"/>
          <p:nvPr/>
        </p:nvSpPr>
        <p:spPr>
          <a:xfrm>
            <a:off x="6449635" y="3406191"/>
            <a:ext cx="3936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</a:t>
            </a:r>
            <a:r>
              <a:rPr lang="en-US" baseline="-25000" dirty="0"/>
              <a:t>1</a:t>
            </a:r>
            <a:endParaRPr lang="en-US" dirty="0"/>
          </a:p>
        </p:txBody>
      </p:sp>
      <p:sp>
        <p:nvSpPr>
          <p:cNvPr id="86" name="TextBox 85"/>
          <p:cNvSpPr txBox="1"/>
          <p:nvPr/>
        </p:nvSpPr>
        <p:spPr>
          <a:xfrm>
            <a:off x="7059355" y="2628299"/>
            <a:ext cx="3936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</a:t>
            </a:r>
            <a:r>
              <a:rPr lang="en-US" baseline="-25000" dirty="0"/>
              <a:t>3</a:t>
            </a:r>
            <a:endParaRPr lang="en-US" dirty="0"/>
          </a:p>
        </p:txBody>
      </p:sp>
      <p:sp>
        <p:nvSpPr>
          <p:cNvPr id="87" name="TextBox 86"/>
          <p:cNvSpPr txBox="1"/>
          <p:nvPr/>
        </p:nvSpPr>
        <p:spPr>
          <a:xfrm>
            <a:off x="7059355" y="1417638"/>
            <a:ext cx="3936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</a:t>
            </a:r>
            <a:r>
              <a:rPr lang="en-US" baseline="-25000" dirty="0"/>
              <a:t>7</a:t>
            </a:r>
            <a:endParaRPr lang="en-US" dirty="0"/>
          </a:p>
        </p:txBody>
      </p:sp>
      <p:sp>
        <p:nvSpPr>
          <p:cNvPr id="88" name="Oval 87"/>
          <p:cNvSpPr/>
          <p:nvPr/>
        </p:nvSpPr>
        <p:spPr>
          <a:xfrm>
            <a:off x="6098485" y="1857060"/>
            <a:ext cx="92596" cy="92596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/>
          <p:cNvSpPr/>
          <p:nvPr/>
        </p:nvSpPr>
        <p:spPr>
          <a:xfrm>
            <a:off x="6108179" y="3078630"/>
            <a:ext cx="92596" cy="92596"/>
          </a:xfrm>
          <a:prstGeom prst="ellipse">
            <a:avLst/>
          </a:prstGeom>
          <a:solidFill>
            <a:srgbClr val="0000FF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0" name="Straight Connector 89"/>
          <p:cNvCxnSpPr/>
          <p:nvPr/>
        </p:nvCxnSpPr>
        <p:spPr>
          <a:xfrm rot="16200000" flipH="1">
            <a:off x="5520147" y="2495370"/>
            <a:ext cx="1252453" cy="11866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2" name="TextBox 91"/>
          <p:cNvSpPr txBox="1"/>
          <p:nvPr/>
        </p:nvSpPr>
        <p:spPr>
          <a:xfrm flipH="1">
            <a:off x="6260717" y="1680520"/>
            <a:ext cx="300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6282672" y="2942863"/>
            <a:ext cx="3182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30" name="Content Placeholder 2"/>
          <p:cNvSpPr>
            <a:spLocks noGrp="1"/>
          </p:cNvSpPr>
          <p:nvPr>
            <p:ph idx="1"/>
          </p:nvPr>
        </p:nvSpPr>
        <p:spPr>
          <a:xfrm>
            <a:off x="2076716" y="4042954"/>
            <a:ext cx="8580399" cy="1444374"/>
          </a:xfrm>
        </p:spPr>
        <p:txBody>
          <a:bodyPr>
            <a:normAutofit fontScale="25000" lnSpcReduction="20000"/>
          </a:bodyPr>
          <a:lstStyle/>
          <a:p>
            <a:r>
              <a:rPr lang="en-US" sz="11200" dirty="0"/>
              <a:t>Value  at A</a:t>
            </a:r>
            <a:r>
              <a:rPr lang="en-US" sz="11200" baseline="-25000" dirty="0"/>
              <a:t> </a:t>
            </a:r>
            <a:r>
              <a:rPr lang="en-US" sz="11200" dirty="0"/>
              <a:t> = Bi-Lerp(V</a:t>
            </a:r>
            <a:r>
              <a:rPr lang="en-US" sz="11200" baseline="-25000" dirty="0"/>
              <a:t>0</a:t>
            </a:r>
            <a:r>
              <a:rPr lang="en-US" sz="11200" dirty="0"/>
              <a:t>,V</a:t>
            </a:r>
            <a:r>
              <a:rPr lang="en-US" sz="11200" baseline="-25000" dirty="0"/>
              <a:t>1</a:t>
            </a:r>
            <a:r>
              <a:rPr lang="en-US" sz="11200" dirty="0"/>
              <a:t>,V</a:t>
            </a:r>
            <a:r>
              <a:rPr lang="en-US" sz="11200" baseline="-25000" dirty="0"/>
              <a:t>2</a:t>
            </a:r>
            <a:r>
              <a:rPr lang="en-US" sz="11200" dirty="0"/>
              <a:t>,V</a:t>
            </a:r>
            <a:r>
              <a:rPr lang="en-US" sz="11200" baseline="-25000" dirty="0"/>
              <a:t>3</a:t>
            </a:r>
            <a:r>
              <a:rPr lang="en-US" sz="11200" dirty="0"/>
              <a:t>) ; </a:t>
            </a:r>
          </a:p>
          <a:p>
            <a:pPr>
              <a:buNone/>
            </a:pPr>
            <a:r>
              <a:rPr lang="en-US" sz="11200" dirty="0"/>
              <a:t> </a:t>
            </a:r>
          </a:p>
          <a:p>
            <a:r>
              <a:rPr lang="en-US" sz="11200" dirty="0"/>
              <a:t>Value  at B  = Bi-Lerp(V</a:t>
            </a:r>
            <a:r>
              <a:rPr lang="en-US" sz="11200" baseline="-25000" dirty="0"/>
              <a:t>4</a:t>
            </a:r>
            <a:r>
              <a:rPr lang="en-US" sz="11200" dirty="0"/>
              <a:t>,V</a:t>
            </a:r>
            <a:r>
              <a:rPr lang="en-US" sz="11200" baseline="-25000" dirty="0"/>
              <a:t>5</a:t>
            </a:r>
            <a:r>
              <a:rPr lang="en-US" sz="11200" dirty="0"/>
              <a:t>,V</a:t>
            </a:r>
            <a:r>
              <a:rPr lang="en-US" sz="11200" baseline="-25000" dirty="0"/>
              <a:t>6</a:t>
            </a:r>
            <a:r>
              <a:rPr lang="en-US" sz="11200" dirty="0"/>
              <a:t>,V</a:t>
            </a:r>
            <a:r>
              <a:rPr lang="en-US" sz="11200" baseline="-25000" dirty="0"/>
              <a:t>7</a:t>
            </a:r>
            <a:r>
              <a:rPr lang="en-US" sz="11200" dirty="0"/>
              <a:t>) ;</a:t>
            </a:r>
          </a:p>
          <a:p>
            <a:pPr>
              <a:buNone/>
            </a:pPr>
            <a:endParaRPr lang="en-US" dirty="0"/>
          </a:p>
          <a:p>
            <a:endParaRPr lang="en-US" dirty="0">
              <a:cs typeface="Symbol" charset="2"/>
            </a:endParaRPr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US" dirty="0"/>
              <a:t>  </a:t>
            </a:r>
            <a:endParaRPr lang="en-US" sz="2400" dirty="0"/>
          </a:p>
        </p:txBody>
      </p:sp>
      <p:sp>
        <p:nvSpPr>
          <p:cNvPr id="31" name="TextBox 30"/>
          <p:cNvSpPr txBox="1"/>
          <p:nvPr/>
        </p:nvSpPr>
        <p:spPr>
          <a:xfrm>
            <a:off x="6193785" y="2136737"/>
            <a:ext cx="3436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Lerp in Cube </a:t>
            </a:r>
          </a:p>
        </p:txBody>
      </p:sp>
      <p:sp>
        <p:nvSpPr>
          <p:cNvPr id="4" name="Rectangle 3"/>
          <p:cNvSpPr/>
          <p:nvPr/>
        </p:nvSpPr>
        <p:spPr>
          <a:xfrm>
            <a:off x="3485692" y="1457535"/>
            <a:ext cx="5472563" cy="229949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Symbol" charset="2"/>
              <a:cs typeface="Symbol" charset="2"/>
            </a:endParaRPr>
          </a:p>
        </p:txBody>
      </p:sp>
      <p:grpSp>
        <p:nvGrpSpPr>
          <p:cNvPr id="3" name="Group 13"/>
          <p:cNvGrpSpPr/>
          <p:nvPr/>
        </p:nvGrpSpPr>
        <p:grpSpPr>
          <a:xfrm>
            <a:off x="5246551" y="1696625"/>
            <a:ext cx="1812805" cy="1681522"/>
            <a:chOff x="3722550" y="1696625"/>
            <a:chExt cx="1812805" cy="1681522"/>
          </a:xfrm>
        </p:grpSpPr>
        <p:sp>
          <p:nvSpPr>
            <p:cNvPr id="5" name="Cube 4"/>
            <p:cNvSpPr/>
            <p:nvPr/>
          </p:nvSpPr>
          <p:spPr>
            <a:xfrm>
              <a:off x="3722550" y="1696625"/>
              <a:ext cx="1812805" cy="1681522"/>
            </a:xfrm>
            <a:prstGeom prst="cube">
              <a:avLst/>
            </a:prstGeom>
            <a:noFill/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cxnSp>
          <p:nvCxnSpPr>
            <p:cNvPr id="7" name="Straight Connector 6"/>
            <p:cNvCxnSpPr/>
            <p:nvPr/>
          </p:nvCxnSpPr>
          <p:spPr>
            <a:xfrm rot="5400000">
              <a:off x="3518918" y="2326800"/>
              <a:ext cx="1260350" cy="1588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 flipV="1">
              <a:off x="3722550" y="2957769"/>
              <a:ext cx="425749" cy="420378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rot="10800000">
              <a:off x="4148299" y="2957769"/>
              <a:ext cx="1387056" cy="1588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Oval 14"/>
          <p:cNvSpPr/>
          <p:nvPr/>
        </p:nvSpPr>
        <p:spPr>
          <a:xfrm>
            <a:off x="6101189" y="2305750"/>
            <a:ext cx="92596" cy="9259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63"/>
          <p:cNvGrpSpPr/>
          <p:nvPr/>
        </p:nvGrpSpPr>
        <p:grpSpPr>
          <a:xfrm>
            <a:off x="3498620" y="2560941"/>
            <a:ext cx="790103" cy="933862"/>
            <a:chOff x="1974619" y="2560941"/>
            <a:chExt cx="790103" cy="933862"/>
          </a:xfrm>
        </p:grpSpPr>
        <p:sp>
          <p:nvSpPr>
            <p:cNvPr id="54" name="TextBox 53"/>
            <p:cNvSpPr txBox="1"/>
            <p:nvPr/>
          </p:nvSpPr>
          <p:spPr>
            <a:xfrm>
              <a:off x="2475573" y="3125471"/>
              <a:ext cx="2872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x</a:t>
              </a:r>
              <a:endParaRPr lang="en-US" dirty="0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2475573" y="2835757"/>
              <a:ext cx="2891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y</a:t>
              </a:r>
              <a:endParaRPr lang="en-US" dirty="0"/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1974619" y="2560941"/>
              <a:ext cx="2758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z</a:t>
              </a:r>
              <a:endParaRPr lang="en-US" dirty="0"/>
            </a:p>
          </p:txBody>
        </p:sp>
        <p:cxnSp>
          <p:nvCxnSpPr>
            <p:cNvPr id="58" name="Straight Arrow Connector 57"/>
            <p:cNvCxnSpPr/>
            <p:nvPr/>
          </p:nvCxnSpPr>
          <p:spPr>
            <a:xfrm>
              <a:off x="2081681" y="3346859"/>
              <a:ext cx="393892" cy="205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/>
            <p:cNvCxnSpPr/>
            <p:nvPr/>
          </p:nvCxnSpPr>
          <p:spPr>
            <a:xfrm flipV="1">
              <a:off x="2081681" y="3127529"/>
              <a:ext cx="393892" cy="21933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/>
            <p:cNvCxnSpPr/>
            <p:nvPr/>
          </p:nvCxnSpPr>
          <p:spPr>
            <a:xfrm rot="5400000" flipH="1" flipV="1">
              <a:off x="1896610" y="3144429"/>
              <a:ext cx="371730" cy="158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0" name="TextBox 79"/>
          <p:cNvSpPr txBox="1"/>
          <p:nvPr/>
        </p:nvSpPr>
        <p:spPr>
          <a:xfrm>
            <a:off x="5667225" y="2592345"/>
            <a:ext cx="393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81" name="TextBox 80"/>
          <p:cNvSpPr txBox="1"/>
          <p:nvPr/>
        </p:nvSpPr>
        <p:spPr>
          <a:xfrm>
            <a:off x="5183782" y="1417638"/>
            <a:ext cx="3936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</a:t>
            </a:r>
            <a:r>
              <a:rPr lang="en-US" baseline="-25000" dirty="0"/>
              <a:t>6</a:t>
            </a:r>
            <a:endParaRPr lang="en-US" dirty="0"/>
          </a:p>
        </p:txBody>
      </p:sp>
      <p:sp>
        <p:nvSpPr>
          <p:cNvPr id="82" name="TextBox 81"/>
          <p:cNvSpPr txBox="1"/>
          <p:nvPr/>
        </p:nvSpPr>
        <p:spPr>
          <a:xfrm>
            <a:off x="4842621" y="1849163"/>
            <a:ext cx="3936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</a:t>
            </a:r>
            <a:r>
              <a:rPr lang="en-US" baseline="-25000" dirty="0"/>
              <a:t>4</a:t>
            </a:r>
            <a:endParaRPr lang="en-US" dirty="0"/>
          </a:p>
        </p:txBody>
      </p:sp>
      <p:sp>
        <p:nvSpPr>
          <p:cNvPr id="83" name="TextBox 82"/>
          <p:cNvSpPr txBox="1"/>
          <p:nvPr/>
        </p:nvSpPr>
        <p:spPr>
          <a:xfrm>
            <a:off x="4877584" y="3387697"/>
            <a:ext cx="3936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</a:t>
            </a:r>
            <a:r>
              <a:rPr lang="en-US" baseline="-25000" dirty="0"/>
              <a:t>0</a:t>
            </a:r>
            <a:endParaRPr lang="en-US" dirty="0"/>
          </a:p>
        </p:txBody>
      </p:sp>
      <p:sp>
        <p:nvSpPr>
          <p:cNvPr id="84" name="TextBox 83"/>
          <p:cNvSpPr txBox="1"/>
          <p:nvPr/>
        </p:nvSpPr>
        <p:spPr>
          <a:xfrm>
            <a:off x="6724003" y="1849624"/>
            <a:ext cx="3936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</a:t>
            </a:r>
            <a:r>
              <a:rPr lang="en-US" baseline="-25000" dirty="0"/>
              <a:t>5</a:t>
            </a:r>
            <a:endParaRPr lang="en-US" dirty="0"/>
          </a:p>
        </p:txBody>
      </p:sp>
      <p:sp>
        <p:nvSpPr>
          <p:cNvPr id="85" name="TextBox 84"/>
          <p:cNvSpPr txBox="1"/>
          <p:nvPr/>
        </p:nvSpPr>
        <p:spPr>
          <a:xfrm>
            <a:off x="6449635" y="3406191"/>
            <a:ext cx="3936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</a:t>
            </a:r>
            <a:r>
              <a:rPr lang="en-US" baseline="-25000" dirty="0"/>
              <a:t>1</a:t>
            </a:r>
            <a:endParaRPr lang="en-US" dirty="0"/>
          </a:p>
        </p:txBody>
      </p:sp>
      <p:sp>
        <p:nvSpPr>
          <p:cNvPr id="86" name="TextBox 85"/>
          <p:cNvSpPr txBox="1"/>
          <p:nvPr/>
        </p:nvSpPr>
        <p:spPr>
          <a:xfrm>
            <a:off x="7059355" y="2628299"/>
            <a:ext cx="3936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</a:t>
            </a:r>
            <a:r>
              <a:rPr lang="en-US" baseline="-25000" dirty="0"/>
              <a:t>3</a:t>
            </a:r>
            <a:endParaRPr lang="en-US" dirty="0"/>
          </a:p>
        </p:txBody>
      </p:sp>
      <p:sp>
        <p:nvSpPr>
          <p:cNvPr id="87" name="TextBox 86"/>
          <p:cNvSpPr txBox="1"/>
          <p:nvPr/>
        </p:nvSpPr>
        <p:spPr>
          <a:xfrm>
            <a:off x="7059355" y="1417638"/>
            <a:ext cx="3936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</a:t>
            </a:r>
            <a:r>
              <a:rPr lang="en-US" baseline="-25000" dirty="0"/>
              <a:t>7</a:t>
            </a:r>
            <a:endParaRPr lang="en-US" dirty="0"/>
          </a:p>
        </p:txBody>
      </p:sp>
      <p:sp>
        <p:nvSpPr>
          <p:cNvPr id="88" name="Oval 87"/>
          <p:cNvSpPr/>
          <p:nvPr/>
        </p:nvSpPr>
        <p:spPr>
          <a:xfrm>
            <a:off x="6098485" y="1857060"/>
            <a:ext cx="92596" cy="92596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/>
          <p:cNvSpPr/>
          <p:nvPr/>
        </p:nvSpPr>
        <p:spPr>
          <a:xfrm>
            <a:off x="6108179" y="3078630"/>
            <a:ext cx="92596" cy="92596"/>
          </a:xfrm>
          <a:prstGeom prst="ellipse">
            <a:avLst/>
          </a:prstGeom>
          <a:solidFill>
            <a:srgbClr val="0000FF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0" name="Straight Connector 89"/>
          <p:cNvCxnSpPr/>
          <p:nvPr/>
        </p:nvCxnSpPr>
        <p:spPr>
          <a:xfrm rot="16200000" flipH="1">
            <a:off x="5520147" y="2495370"/>
            <a:ext cx="1252453" cy="11866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2" name="TextBox 91"/>
          <p:cNvSpPr txBox="1"/>
          <p:nvPr/>
        </p:nvSpPr>
        <p:spPr>
          <a:xfrm flipH="1">
            <a:off x="6260717" y="1680520"/>
            <a:ext cx="300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6282672" y="2942863"/>
            <a:ext cx="3182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193785" y="2136737"/>
            <a:ext cx="3436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</a:t>
            </a:r>
          </a:p>
        </p:txBody>
      </p:sp>
      <p:cxnSp>
        <p:nvCxnSpPr>
          <p:cNvPr id="32" name="Straight Connector 31"/>
          <p:cNvCxnSpPr/>
          <p:nvPr/>
        </p:nvCxnSpPr>
        <p:spPr>
          <a:xfrm rot="5400000">
            <a:off x="6271960" y="2131956"/>
            <a:ext cx="451775" cy="9408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rot="5400000">
            <a:off x="6084099" y="2797982"/>
            <a:ext cx="808679" cy="9409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4EA67059-F5C2-3408-EAB0-2A02D7652307}"/>
              </a:ext>
            </a:extLst>
          </p:cNvPr>
          <p:cNvSpPr txBox="1">
            <a:spLocks/>
          </p:cNvSpPr>
          <p:nvPr/>
        </p:nvSpPr>
        <p:spPr>
          <a:xfrm>
            <a:off x="2076716" y="4042954"/>
            <a:ext cx="8580399" cy="1444374"/>
          </a:xfrm>
          <a:prstGeom prst="rect">
            <a:avLst/>
          </a:prstGeom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200" dirty="0"/>
              <a:t>Value  at A</a:t>
            </a:r>
            <a:r>
              <a:rPr lang="en-US" sz="11200" baseline="-25000" dirty="0"/>
              <a:t> </a:t>
            </a:r>
            <a:r>
              <a:rPr lang="en-US" sz="11200" dirty="0"/>
              <a:t> = Bi-Lerp(V</a:t>
            </a:r>
            <a:r>
              <a:rPr lang="en-US" sz="11200" baseline="-25000" dirty="0"/>
              <a:t>0</a:t>
            </a:r>
            <a:r>
              <a:rPr lang="en-US" sz="11200" dirty="0"/>
              <a:t>,V</a:t>
            </a:r>
            <a:r>
              <a:rPr lang="en-US" sz="11200" baseline="-25000" dirty="0"/>
              <a:t>1</a:t>
            </a:r>
            <a:r>
              <a:rPr lang="en-US" sz="11200" dirty="0"/>
              <a:t>,V</a:t>
            </a:r>
            <a:r>
              <a:rPr lang="en-US" sz="11200" baseline="-25000" dirty="0"/>
              <a:t>2</a:t>
            </a:r>
            <a:r>
              <a:rPr lang="en-US" sz="11200" dirty="0"/>
              <a:t>,V</a:t>
            </a:r>
            <a:r>
              <a:rPr lang="en-US" sz="11200" baseline="-25000" dirty="0"/>
              <a:t>3</a:t>
            </a:r>
            <a:r>
              <a:rPr lang="en-US" sz="11200" dirty="0"/>
              <a:t>) ; 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sz="11200" dirty="0"/>
              <a:t> </a:t>
            </a:r>
          </a:p>
          <a:p>
            <a:r>
              <a:rPr lang="en-US" sz="11200" dirty="0"/>
              <a:t>Value  at B  = Bi-Lerp(V</a:t>
            </a:r>
            <a:r>
              <a:rPr lang="en-US" sz="11200" baseline="-25000" dirty="0"/>
              <a:t>4</a:t>
            </a:r>
            <a:r>
              <a:rPr lang="en-US" sz="11200" dirty="0"/>
              <a:t>,V</a:t>
            </a:r>
            <a:r>
              <a:rPr lang="en-US" sz="11200" baseline="-25000" dirty="0"/>
              <a:t>5</a:t>
            </a:r>
            <a:r>
              <a:rPr lang="en-US" sz="11200" dirty="0"/>
              <a:t>,V</a:t>
            </a:r>
            <a:r>
              <a:rPr lang="en-US" sz="11200" baseline="-25000" dirty="0"/>
              <a:t>6</a:t>
            </a:r>
            <a:r>
              <a:rPr lang="en-US" sz="11200" dirty="0"/>
              <a:t>,V</a:t>
            </a:r>
            <a:r>
              <a:rPr lang="en-US" sz="11200" baseline="-25000" dirty="0"/>
              <a:t>7</a:t>
            </a:r>
            <a:r>
              <a:rPr lang="en-US" sz="11200" dirty="0"/>
              <a:t>) ;</a:t>
            </a:r>
          </a:p>
          <a:p>
            <a:pPr>
              <a:buFont typeface="Arial" panose="020B0604020202020204" pitchFamily="34" charset="0"/>
              <a:buNone/>
            </a:pPr>
            <a:endParaRPr lang="en-US" dirty="0"/>
          </a:p>
          <a:p>
            <a:endParaRPr lang="en-US" dirty="0">
              <a:cs typeface="Symbol" charset="2"/>
            </a:endParaRPr>
          </a:p>
          <a:p>
            <a:pPr>
              <a:buFont typeface="Arial" panose="020B0604020202020204" pitchFamily="34" charset="0"/>
              <a:buNone/>
            </a:pPr>
            <a:endParaRPr lang="en-US" dirty="0"/>
          </a:p>
          <a:p>
            <a:pPr>
              <a:buFont typeface="Arial" panose="020B0604020202020204" pitchFamily="34" charset="0"/>
              <a:buNone/>
            </a:pPr>
            <a:r>
              <a:rPr lang="en-US" dirty="0"/>
              <a:t>  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Lerp in Cube </a:t>
            </a:r>
          </a:p>
        </p:txBody>
      </p:sp>
      <p:sp>
        <p:nvSpPr>
          <p:cNvPr id="4" name="Rectangle 3"/>
          <p:cNvSpPr/>
          <p:nvPr/>
        </p:nvSpPr>
        <p:spPr>
          <a:xfrm>
            <a:off x="3485692" y="1457535"/>
            <a:ext cx="5472563" cy="234602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Symbol" charset="2"/>
              <a:cs typeface="Symbol" charset="2"/>
            </a:endParaRPr>
          </a:p>
        </p:txBody>
      </p:sp>
      <p:grpSp>
        <p:nvGrpSpPr>
          <p:cNvPr id="3" name="Group 13"/>
          <p:cNvGrpSpPr/>
          <p:nvPr/>
        </p:nvGrpSpPr>
        <p:grpSpPr>
          <a:xfrm>
            <a:off x="5246551" y="1696625"/>
            <a:ext cx="1812805" cy="1681522"/>
            <a:chOff x="3722550" y="1696625"/>
            <a:chExt cx="1812805" cy="1681522"/>
          </a:xfrm>
        </p:grpSpPr>
        <p:sp>
          <p:nvSpPr>
            <p:cNvPr id="5" name="Cube 4"/>
            <p:cNvSpPr/>
            <p:nvPr/>
          </p:nvSpPr>
          <p:spPr>
            <a:xfrm>
              <a:off x="3722550" y="1696625"/>
              <a:ext cx="1812805" cy="1681522"/>
            </a:xfrm>
            <a:prstGeom prst="cube">
              <a:avLst/>
            </a:prstGeom>
            <a:noFill/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cxnSp>
          <p:nvCxnSpPr>
            <p:cNvPr id="7" name="Straight Connector 6"/>
            <p:cNvCxnSpPr/>
            <p:nvPr/>
          </p:nvCxnSpPr>
          <p:spPr>
            <a:xfrm rot="5400000">
              <a:off x="3518918" y="2326800"/>
              <a:ext cx="1260350" cy="1588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 flipV="1">
              <a:off x="3722550" y="2957769"/>
              <a:ext cx="425749" cy="420378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rot="10800000">
              <a:off x="4148299" y="2957769"/>
              <a:ext cx="1387056" cy="1588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Oval 14"/>
          <p:cNvSpPr/>
          <p:nvPr/>
        </p:nvSpPr>
        <p:spPr>
          <a:xfrm>
            <a:off x="6101189" y="2305750"/>
            <a:ext cx="92596" cy="9259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63"/>
          <p:cNvGrpSpPr/>
          <p:nvPr/>
        </p:nvGrpSpPr>
        <p:grpSpPr>
          <a:xfrm>
            <a:off x="3498620" y="2560941"/>
            <a:ext cx="790103" cy="933862"/>
            <a:chOff x="1974619" y="2560941"/>
            <a:chExt cx="790103" cy="933862"/>
          </a:xfrm>
        </p:grpSpPr>
        <p:sp>
          <p:nvSpPr>
            <p:cNvPr id="54" name="TextBox 53"/>
            <p:cNvSpPr txBox="1"/>
            <p:nvPr/>
          </p:nvSpPr>
          <p:spPr>
            <a:xfrm>
              <a:off x="2475573" y="3125471"/>
              <a:ext cx="2872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x</a:t>
              </a:r>
              <a:endParaRPr lang="en-US" dirty="0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2475573" y="2835757"/>
              <a:ext cx="2891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y</a:t>
              </a:r>
              <a:endParaRPr lang="en-US" dirty="0"/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1974619" y="2560941"/>
              <a:ext cx="2758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z</a:t>
              </a:r>
              <a:endParaRPr lang="en-US" dirty="0"/>
            </a:p>
          </p:txBody>
        </p:sp>
        <p:cxnSp>
          <p:nvCxnSpPr>
            <p:cNvPr id="58" name="Straight Arrow Connector 57"/>
            <p:cNvCxnSpPr/>
            <p:nvPr/>
          </p:nvCxnSpPr>
          <p:spPr>
            <a:xfrm>
              <a:off x="2081681" y="3346859"/>
              <a:ext cx="393892" cy="205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/>
            <p:cNvCxnSpPr/>
            <p:nvPr/>
          </p:nvCxnSpPr>
          <p:spPr>
            <a:xfrm flipV="1">
              <a:off x="2081681" y="3127529"/>
              <a:ext cx="393892" cy="21933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/>
            <p:cNvCxnSpPr/>
            <p:nvPr/>
          </p:nvCxnSpPr>
          <p:spPr>
            <a:xfrm rot="5400000" flipH="1" flipV="1">
              <a:off x="1896610" y="3144429"/>
              <a:ext cx="371730" cy="158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0" name="TextBox 79"/>
          <p:cNvSpPr txBox="1"/>
          <p:nvPr/>
        </p:nvSpPr>
        <p:spPr>
          <a:xfrm>
            <a:off x="5667225" y="2592345"/>
            <a:ext cx="393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81" name="TextBox 80"/>
          <p:cNvSpPr txBox="1"/>
          <p:nvPr/>
        </p:nvSpPr>
        <p:spPr>
          <a:xfrm>
            <a:off x="5183782" y="1417638"/>
            <a:ext cx="3936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</a:t>
            </a:r>
            <a:r>
              <a:rPr lang="en-US" baseline="-25000" dirty="0"/>
              <a:t>6</a:t>
            </a:r>
            <a:endParaRPr lang="en-US" dirty="0"/>
          </a:p>
        </p:txBody>
      </p:sp>
      <p:sp>
        <p:nvSpPr>
          <p:cNvPr id="82" name="TextBox 81"/>
          <p:cNvSpPr txBox="1"/>
          <p:nvPr/>
        </p:nvSpPr>
        <p:spPr>
          <a:xfrm>
            <a:off x="4842621" y="1849163"/>
            <a:ext cx="3936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</a:t>
            </a:r>
            <a:r>
              <a:rPr lang="en-US" baseline="-25000" dirty="0"/>
              <a:t>4</a:t>
            </a:r>
            <a:endParaRPr lang="en-US" dirty="0"/>
          </a:p>
        </p:txBody>
      </p:sp>
      <p:sp>
        <p:nvSpPr>
          <p:cNvPr id="83" name="TextBox 82"/>
          <p:cNvSpPr txBox="1"/>
          <p:nvPr/>
        </p:nvSpPr>
        <p:spPr>
          <a:xfrm>
            <a:off x="4877584" y="3387697"/>
            <a:ext cx="3936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</a:t>
            </a:r>
            <a:r>
              <a:rPr lang="en-US" baseline="-25000" dirty="0"/>
              <a:t>0</a:t>
            </a:r>
            <a:endParaRPr lang="en-US" dirty="0"/>
          </a:p>
        </p:txBody>
      </p:sp>
      <p:sp>
        <p:nvSpPr>
          <p:cNvPr id="84" name="TextBox 83"/>
          <p:cNvSpPr txBox="1"/>
          <p:nvPr/>
        </p:nvSpPr>
        <p:spPr>
          <a:xfrm>
            <a:off x="6724003" y="1849624"/>
            <a:ext cx="3936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</a:t>
            </a:r>
            <a:r>
              <a:rPr lang="en-US" baseline="-25000" dirty="0"/>
              <a:t>5</a:t>
            </a:r>
            <a:endParaRPr lang="en-US" dirty="0"/>
          </a:p>
        </p:txBody>
      </p:sp>
      <p:sp>
        <p:nvSpPr>
          <p:cNvPr id="85" name="TextBox 84"/>
          <p:cNvSpPr txBox="1"/>
          <p:nvPr/>
        </p:nvSpPr>
        <p:spPr>
          <a:xfrm>
            <a:off x="6449635" y="3406191"/>
            <a:ext cx="3936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</a:t>
            </a:r>
            <a:r>
              <a:rPr lang="en-US" baseline="-25000" dirty="0"/>
              <a:t>1</a:t>
            </a:r>
            <a:endParaRPr lang="en-US" dirty="0"/>
          </a:p>
        </p:txBody>
      </p:sp>
      <p:sp>
        <p:nvSpPr>
          <p:cNvPr id="86" name="TextBox 85"/>
          <p:cNvSpPr txBox="1"/>
          <p:nvPr/>
        </p:nvSpPr>
        <p:spPr>
          <a:xfrm>
            <a:off x="7059355" y="2628299"/>
            <a:ext cx="3936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</a:t>
            </a:r>
            <a:r>
              <a:rPr lang="en-US" baseline="-25000" dirty="0"/>
              <a:t>3</a:t>
            </a:r>
            <a:endParaRPr lang="en-US" dirty="0"/>
          </a:p>
        </p:txBody>
      </p:sp>
      <p:sp>
        <p:nvSpPr>
          <p:cNvPr id="87" name="TextBox 86"/>
          <p:cNvSpPr txBox="1"/>
          <p:nvPr/>
        </p:nvSpPr>
        <p:spPr>
          <a:xfrm>
            <a:off x="7059355" y="1417638"/>
            <a:ext cx="3936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</a:t>
            </a:r>
            <a:r>
              <a:rPr lang="en-US" baseline="-25000" dirty="0"/>
              <a:t>7</a:t>
            </a:r>
            <a:endParaRPr lang="en-US" dirty="0"/>
          </a:p>
        </p:txBody>
      </p:sp>
      <p:sp>
        <p:nvSpPr>
          <p:cNvPr id="88" name="Oval 87"/>
          <p:cNvSpPr/>
          <p:nvPr/>
        </p:nvSpPr>
        <p:spPr>
          <a:xfrm>
            <a:off x="6098485" y="1857060"/>
            <a:ext cx="92596" cy="92596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/>
          <p:cNvSpPr/>
          <p:nvPr/>
        </p:nvSpPr>
        <p:spPr>
          <a:xfrm>
            <a:off x="6108179" y="3078630"/>
            <a:ext cx="92596" cy="92596"/>
          </a:xfrm>
          <a:prstGeom prst="ellipse">
            <a:avLst/>
          </a:prstGeom>
          <a:solidFill>
            <a:srgbClr val="0000FF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0" name="Straight Connector 89"/>
          <p:cNvCxnSpPr/>
          <p:nvPr/>
        </p:nvCxnSpPr>
        <p:spPr>
          <a:xfrm rot="16200000" flipH="1">
            <a:off x="5520147" y="2495370"/>
            <a:ext cx="1252453" cy="11866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2" name="TextBox 91"/>
          <p:cNvSpPr txBox="1"/>
          <p:nvPr/>
        </p:nvSpPr>
        <p:spPr>
          <a:xfrm flipH="1">
            <a:off x="6260717" y="1680520"/>
            <a:ext cx="300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6282672" y="2942863"/>
            <a:ext cx="3182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193785" y="2136737"/>
            <a:ext cx="3436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</a:t>
            </a:r>
          </a:p>
        </p:txBody>
      </p:sp>
      <p:grpSp>
        <p:nvGrpSpPr>
          <p:cNvPr id="9" name="Group 35"/>
          <p:cNvGrpSpPr/>
          <p:nvPr/>
        </p:nvGrpSpPr>
        <p:grpSpPr>
          <a:xfrm>
            <a:off x="6920819" y="4649205"/>
            <a:ext cx="3743851" cy="830997"/>
            <a:chOff x="5283731" y="4999313"/>
            <a:chExt cx="3743851" cy="595683"/>
          </a:xfrm>
        </p:grpSpPr>
        <p:sp>
          <p:nvSpPr>
            <p:cNvPr id="37" name="TextBox 36"/>
            <p:cNvSpPr txBox="1"/>
            <p:nvPr/>
          </p:nvSpPr>
          <p:spPr>
            <a:xfrm>
              <a:off x="6102983" y="4999313"/>
              <a:ext cx="2924599" cy="59568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Tri-linear interpolation</a:t>
              </a:r>
            </a:p>
          </p:txBody>
        </p:sp>
        <p:cxnSp>
          <p:nvCxnSpPr>
            <p:cNvPr id="38" name="Straight Arrow Connector 37"/>
            <p:cNvCxnSpPr/>
            <p:nvPr/>
          </p:nvCxnSpPr>
          <p:spPr>
            <a:xfrm rot="10800000" flipV="1">
              <a:off x="5283731" y="5312051"/>
              <a:ext cx="775745" cy="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9" name="Straight Connector 38"/>
          <p:cNvCxnSpPr/>
          <p:nvPr/>
        </p:nvCxnSpPr>
        <p:spPr>
          <a:xfrm rot="5400000">
            <a:off x="6271960" y="2131956"/>
            <a:ext cx="451775" cy="9408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rot="5400000">
            <a:off x="6084099" y="2797982"/>
            <a:ext cx="808679" cy="9409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F145B702-FA19-7BB4-F019-E2D2B8F84685}"/>
              </a:ext>
            </a:extLst>
          </p:cNvPr>
          <p:cNvSpPr txBox="1">
            <a:spLocks/>
          </p:cNvSpPr>
          <p:nvPr/>
        </p:nvSpPr>
        <p:spPr>
          <a:xfrm>
            <a:off x="1970518" y="4052371"/>
            <a:ext cx="5856312" cy="1314803"/>
          </a:xfrm>
          <a:prstGeom prst="rect">
            <a:avLst/>
          </a:prstGeom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200" dirty="0"/>
              <a:t>Value  at A</a:t>
            </a:r>
            <a:r>
              <a:rPr lang="en-US" sz="11200" baseline="-25000" dirty="0"/>
              <a:t> </a:t>
            </a:r>
            <a:r>
              <a:rPr lang="en-US" sz="11200" dirty="0"/>
              <a:t> = Bi-Lerp(V</a:t>
            </a:r>
            <a:r>
              <a:rPr lang="en-US" sz="11200" baseline="-25000" dirty="0"/>
              <a:t>0</a:t>
            </a:r>
            <a:r>
              <a:rPr lang="en-US" sz="11200" dirty="0"/>
              <a:t>,V</a:t>
            </a:r>
            <a:r>
              <a:rPr lang="en-US" sz="11200" baseline="-25000" dirty="0"/>
              <a:t>1</a:t>
            </a:r>
            <a:r>
              <a:rPr lang="en-US" sz="11200" dirty="0"/>
              <a:t>,V</a:t>
            </a:r>
            <a:r>
              <a:rPr lang="en-US" sz="11200" baseline="-25000" dirty="0"/>
              <a:t>2</a:t>
            </a:r>
            <a:r>
              <a:rPr lang="en-US" sz="11200" dirty="0"/>
              <a:t>,V</a:t>
            </a:r>
            <a:r>
              <a:rPr lang="en-US" sz="11200" baseline="-25000" dirty="0"/>
              <a:t>3</a:t>
            </a:r>
            <a:r>
              <a:rPr lang="en-US" sz="11200" dirty="0"/>
              <a:t>) ; </a:t>
            </a:r>
          </a:p>
          <a:p>
            <a:r>
              <a:rPr lang="en-US" sz="11200" dirty="0"/>
              <a:t>Value  at B  = Bi-Lerp(V</a:t>
            </a:r>
            <a:r>
              <a:rPr lang="en-US" sz="11200" baseline="-25000" dirty="0"/>
              <a:t>4</a:t>
            </a:r>
            <a:r>
              <a:rPr lang="en-US" sz="11200" dirty="0"/>
              <a:t>,V</a:t>
            </a:r>
            <a:r>
              <a:rPr lang="en-US" sz="11200" baseline="-25000" dirty="0"/>
              <a:t>5</a:t>
            </a:r>
            <a:r>
              <a:rPr lang="en-US" sz="11200" dirty="0"/>
              <a:t>,V</a:t>
            </a:r>
            <a:r>
              <a:rPr lang="en-US" sz="11200" baseline="-25000" dirty="0"/>
              <a:t>6</a:t>
            </a:r>
            <a:r>
              <a:rPr lang="en-US" sz="11200" dirty="0"/>
              <a:t>,V</a:t>
            </a:r>
            <a:r>
              <a:rPr lang="en-US" sz="11200" baseline="-25000" dirty="0"/>
              <a:t>7</a:t>
            </a:r>
            <a:r>
              <a:rPr lang="en-US" sz="11200" dirty="0"/>
              <a:t>) ;</a:t>
            </a:r>
          </a:p>
          <a:p>
            <a:r>
              <a:rPr lang="en-US" sz="11200" dirty="0"/>
              <a:t>Value  at P  =  Lerp(A,B, PA/AB);  </a:t>
            </a:r>
            <a:endParaRPr lang="en-US" sz="11200" dirty="0">
              <a:cs typeface="Symbol" charset="2"/>
            </a:endParaRPr>
          </a:p>
          <a:p>
            <a:endParaRPr lang="en-US" sz="11200" dirty="0"/>
          </a:p>
          <a:p>
            <a:pPr>
              <a:buFont typeface="Arial" panose="020B0604020202020204" pitchFamily="34" charset="0"/>
              <a:buNone/>
            </a:pPr>
            <a:endParaRPr lang="en-US" dirty="0"/>
          </a:p>
          <a:p>
            <a:endParaRPr lang="en-US" dirty="0">
              <a:cs typeface="Symbol" charset="2"/>
            </a:endParaRPr>
          </a:p>
          <a:p>
            <a:pPr>
              <a:buFont typeface="Arial" panose="020B0604020202020204" pitchFamily="34" charset="0"/>
              <a:buNone/>
            </a:pPr>
            <a:endParaRPr lang="en-US" dirty="0"/>
          </a:p>
          <a:p>
            <a:pPr>
              <a:buFont typeface="Arial" panose="020B0604020202020204" pitchFamily="34" charset="0"/>
              <a:buNone/>
            </a:pPr>
            <a:r>
              <a:rPr lang="en-US" dirty="0"/>
              <a:t> 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076465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Lerp in Cube: Another Way </a:t>
            </a:r>
          </a:p>
        </p:txBody>
      </p:sp>
      <p:sp>
        <p:nvSpPr>
          <p:cNvPr id="4" name="Rectangle 3"/>
          <p:cNvSpPr/>
          <p:nvPr/>
        </p:nvSpPr>
        <p:spPr>
          <a:xfrm>
            <a:off x="3485692" y="1294247"/>
            <a:ext cx="5472563" cy="224952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Symbol" charset="2"/>
              <a:cs typeface="Symbol" charset="2"/>
            </a:endParaRPr>
          </a:p>
        </p:txBody>
      </p:sp>
      <p:grpSp>
        <p:nvGrpSpPr>
          <p:cNvPr id="3" name="Group 13"/>
          <p:cNvGrpSpPr/>
          <p:nvPr/>
        </p:nvGrpSpPr>
        <p:grpSpPr>
          <a:xfrm>
            <a:off x="5246551" y="1533338"/>
            <a:ext cx="1812805" cy="1681522"/>
            <a:chOff x="3722550" y="1696625"/>
            <a:chExt cx="1812805" cy="1681522"/>
          </a:xfrm>
        </p:grpSpPr>
        <p:sp>
          <p:nvSpPr>
            <p:cNvPr id="5" name="Cube 4"/>
            <p:cNvSpPr/>
            <p:nvPr/>
          </p:nvSpPr>
          <p:spPr>
            <a:xfrm>
              <a:off x="3722550" y="1696625"/>
              <a:ext cx="1812805" cy="1681522"/>
            </a:xfrm>
            <a:prstGeom prst="cube">
              <a:avLst/>
            </a:prstGeom>
            <a:noFill/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Connector 6"/>
            <p:cNvCxnSpPr/>
            <p:nvPr/>
          </p:nvCxnSpPr>
          <p:spPr>
            <a:xfrm rot="5400000">
              <a:off x="3518918" y="2326800"/>
              <a:ext cx="1260350" cy="1588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 flipV="1">
              <a:off x="3722550" y="2957769"/>
              <a:ext cx="425749" cy="420378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rot="10800000">
              <a:off x="4148299" y="2957769"/>
              <a:ext cx="1387056" cy="1588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Oval 14"/>
          <p:cNvSpPr/>
          <p:nvPr/>
        </p:nvSpPr>
        <p:spPr>
          <a:xfrm>
            <a:off x="6101189" y="2142463"/>
            <a:ext cx="92596" cy="9259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63"/>
          <p:cNvGrpSpPr/>
          <p:nvPr/>
        </p:nvGrpSpPr>
        <p:grpSpPr>
          <a:xfrm>
            <a:off x="3498620" y="2397654"/>
            <a:ext cx="790103" cy="933862"/>
            <a:chOff x="1974619" y="2560941"/>
            <a:chExt cx="790103" cy="933862"/>
          </a:xfrm>
        </p:grpSpPr>
        <p:sp>
          <p:nvSpPr>
            <p:cNvPr id="54" name="TextBox 53"/>
            <p:cNvSpPr txBox="1"/>
            <p:nvPr/>
          </p:nvSpPr>
          <p:spPr>
            <a:xfrm>
              <a:off x="2475573" y="3125471"/>
              <a:ext cx="2872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x</a:t>
              </a:r>
              <a:endParaRPr lang="en-US" dirty="0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2475573" y="2835757"/>
              <a:ext cx="2891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y</a:t>
              </a:r>
              <a:endParaRPr lang="en-US" dirty="0"/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1974619" y="2560941"/>
              <a:ext cx="2758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z</a:t>
              </a:r>
              <a:endParaRPr lang="en-US" dirty="0"/>
            </a:p>
          </p:txBody>
        </p:sp>
        <p:cxnSp>
          <p:nvCxnSpPr>
            <p:cNvPr id="58" name="Straight Arrow Connector 57"/>
            <p:cNvCxnSpPr/>
            <p:nvPr/>
          </p:nvCxnSpPr>
          <p:spPr>
            <a:xfrm>
              <a:off x="2081681" y="3346859"/>
              <a:ext cx="393892" cy="205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/>
            <p:cNvCxnSpPr/>
            <p:nvPr/>
          </p:nvCxnSpPr>
          <p:spPr>
            <a:xfrm flipV="1">
              <a:off x="2081681" y="3127529"/>
              <a:ext cx="393892" cy="21933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/>
            <p:cNvCxnSpPr/>
            <p:nvPr/>
          </p:nvCxnSpPr>
          <p:spPr>
            <a:xfrm rot="5400000" flipH="1" flipV="1">
              <a:off x="1896610" y="3144429"/>
              <a:ext cx="371730" cy="158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78"/>
          <p:cNvGrpSpPr/>
          <p:nvPr/>
        </p:nvGrpSpPr>
        <p:grpSpPr>
          <a:xfrm>
            <a:off x="4632035" y="2171548"/>
            <a:ext cx="1581885" cy="1274712"/>
            <a:chOff x="2995304" y="4328123"/>
            <a:chExt cx="1581885" cy="1274712"/>
          </a:xfrm>
        </p:grpSpPr>
        <p:sp>
          <p:nvSpPr>
            <p:cNvPr id="16" name="Oval 15"/>
            <p:cNvSpPr/>
            <p:nvPr/>
          </p:nvSpPr>
          <p:spPr>
            <a:xfrm>
              <a:off x="4484593" y="5049089"/>
              <a:ext cx="92596" cy="9259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77"/>
            <p:cNvGrpSpPr/>
            <p:nvPr/>
          </p:nvGrpSpPr>
          <p:grpSpPr>
            <a:xfrm>
              <a:off x="2995304" y="4328123"/>
              <a:ext cx="1581885" cy="1274712"/>
              <a:chOff x="3107286" y="2354224"/>
              <a:chExt cx="1581885" cy="1274712"/>
            </a:xfrm>
          </p:grpSpPr>
          <p:grpSp>
            <p:nvGrpSpPr>
              <p:cNvPr id="12" name="Group 31"/>
              <p:cNvGrpSpPr/>
              <p:nvPr/>
            </p:nvGrpSpPr>
            <p:grpSpPr>
              <a:xfrm rot="16200000">
                <a:off x="3753850" y="2964561"/>
                <a:ext cx="171625" cy="119591"/>
                <a:chOff x="873570" y="3638990"/>
                <a:chExt cx="427165" cy="112707"/>
              </a:xfrm>
            </p:grpSpPr>
            <p:cxnSp>
              <p:nvCxnSpPr>
                <p:cNvPr id="45" name="Straight Connector 44"/>
                <p:cNvCxnSpPr/>
                <p:nvPr/>
              </p:nvCxnSpPr>
              <p:spPr>
                <a:xfrm>
                  <a:off x="873570" y="3691115"/>
                  <a:ext cx="427165" cy="158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Connector 45"/>
                <p:cNvCxnSpPr/>
                <p:nvPr/>
              </p:nvCxnSpPr>
              <p:spPr>
                <a:xfrm rot="5400000">
                  <a:off x="825698" y="3694550"/>
                  <a:ext cx="112707" cy="158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3" name="TextBox 32"/>
              <p:cNvSpPr txBox="1"/>
              <p:nvPr/>
            </p:nvSpPr>
            <p:spPr>
              <a:xfrm>
                <a:off x="3709282" y="2560941"/>
                <a:ext cx="2822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</a:t>
                </a:r>
              </a:p>
            </p:txBody>
          </p:sp>
          <p:grpSp>
            <p:nvGrpSpPr>
              <p:cNvPr id="13" name="Group 76"/>
              <p:cNvGrpSpPr/>
              <p:nvPr/>
            </p:nvGrpSpPr>
            <p:grpSpPr>
              <a:xfrm>
                <a:off x="3107286" y="2354224"/>
                <a:ext cx="1581885" cy="1274712"/>
                <a:chOff x="3107286" y="2344529"/>
                <a:chExt cx="1581885" cy="1274712"/>
              </a:xfrm>
            </p:grpSpPr>
            <p:cxnSp>
              <p:nvCxnSpPr>
                <p:cNvPr id="24" name="Straight Connector 23"/>
                <p:cNvCxnSpPr/>
                <p:nvPr/>
              </p:nvCxnSpPr>
              <p:spPr>
                <a:xfrm>
                  <a:off x="4028417" y="3102366"/>
                  <a:ext cx="583202" cy="9427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prstDash val="dash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4" name="Group 75"/>
                <p:cNvGrpSpPr/>
                <p:nvPr/>
              </p:nvGrpSpPr>
              <p:grpSpPr>
                <a:xfrm>
                  <a:off x="3741509" y="2344529"/>
                  <a:ext cx="947662" cy="1274712"/>
                  <a:chOff x="3731815" y="2383309"/>
                  <a:chExt cx="947662" cy="1274712"/>
                </a:xfrm>
              </p:grpSpPr>
              <p:cxnSp>
                <p:nvCxnSpPr>
                  <p:cNvPr id="17" name="Straight Connector 16"/>
                  <p:cNvCxnSpPr/>
                  <p:nvPr/>
                </p:nvCxnSpPr>
                <p:spPr>
                  <a:xfrm rot="16200000" flipH="1">
                    <a:off x="4257545" y="2758946"/>
                    <a:ext cx="742161" cy="10278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  <a:prstDash val="dash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" name="Straight Connector 18"/>
                  <p:cNvCxnSpPr/>
                  <p:nvPr/>
                </p:nvCxnSpPr>
                <p:spPr>
                  <a:xfrm rot="5400000" flipH="1" flipV="1">
                    <a:off x="4411298" y="3139055"/>
                    <a:ext cx="306492" cy="229866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  <a:prstDash val="dash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" name="Straight Connector 27"/>
                  <p:cNvCxnSpPr/>
                  <p:nvPr/>
                </p:nvCxnSpPr>
                <p:spPr>
                  <a:xfrm>
                    <a:off x="3993987" y="2402700"/>
                    <a:ext cx="656408" cy="1588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  <a:prstDash val="dash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" name="Straight Connector 29"/>
                  <p:cNvCxnSpPr/>
                  <p:nvPr/>
                </p:nvCxnSpPr>
                <p:spPr>
                  <a:xfrm rot="16200000" flipH="1">
                    <a:off x="3628046" y="2749251"/>
                    <a:ext cx="742161" cy="10278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  <a:prstDash val="dash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18" name="Group 32"/>
                  <p:cNvGrpSpPr/>
                  <p:nvPr/>
                </p:nvGrpSpPr>
                <p:grpSpPr>
                  <a:xfrm rot="16200000">
                    <a:off x="3729930" y="2457107"/>
                    <a:ext cx="221523" cy="112707"/>
                    <a:chOff x="1547700" y="3645860"/>
                    <a:chExt cx="434555" cy="112707"/>
                  </a:xfrm>
                </p:grpSpPr>
                <p:cxnSp>
                  <p:nvCxnSpPr>
                    <p:cNvPr id="43" name="Straight Connector 42"/>
                    <p:cNvCxnSpPr/>
                    <p:nvPr/>
                  </p:nvCxnSpPr>
                  <p:spPr>
                    <a:xfrm>
                      <a:off x="1547700" y="3694283"/>
                      <a:ext cx="434555" cy="1588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" name="Straight Connector 43"/>
                    <p:cNvCxnSpPr/>
                    <p:nvPr/>
                  </p:nvCxnSpPr>
                  <p:spPr>
                    <a:xfrm rot="5400000">
                      <a:off x="1904058" y="3701420"/>
                      <a:ext cx="112707" cy="1588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0" name="Group 23"/>
                  <p:cNvGrpSpPr/>
                  <p:nvPr/>
                </p:nvGrpSpPr>
                <p:grpSpPr>
                  <a:xfrm>
                    <a:off x="3731815" y="3288689"/>
                    <a:ext cx="711386" cy="369332"/>
                    <a:chOff x="1008037" y="5213543"/>
                    <a:chExt cx="711386" cy="369332"/>
                  </a:xfrm>
                </p:grpSpPr>
                <p:grpSp>
                  <p:nvGrpSpPr>
                    <p:cNvPr id="21" name="Group 31"/>
                    <p:cNvGrpSpPr/>
                    <p:nvPr/>
                  </p:nvGrpSpPr>
                  <p:grpSpPr>
                    <a:xfrm>
                      <a:off x="1008037" y="5391893"/>
                      <a:ext cx="165230" cy="112707"/>
                      <a:chOff x="873570" y="3638990"/>
                      <a:chExt cx="165230" cy="112707"/>
                    </a:xfrm>
                  </p:grpSpPr>
                  <p:cxnSp>
                    <p:nvCxnSpPr>
                      <p:cNvPr id="41" name="Straight Connector 40"/>
                      <p:cNvCxnSpPr/>
                      <p:nvPr/>
                    </p:nvCxnSpPr>
                    <p:spPr>
                      <a:xfrm>
                        <a:off x="873570" y="3691115"/>
                        <a:ext cx="165230" cy="1588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  <a:effectLst/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2" name="Straight Connector 41"/>
                      <p:cNvCxnSpPr/>
                      <p:nvPr/>
                    </p:nvCxnSpPr>
                    <p:spPr>
                      <a:xfrm rot="5400000">
                        <a:off x="825698" y="3694550"/>
                        <a:ext cx="112707" cy="1588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  <a:effectLst/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22" name="Group 32"/>
                    <p:cNvGrpSpPr/>
                    <p:nvPr/>
                  </p:nvGrpSpPr>
                  <p:grpSpPr>
                    <a:xfrm>
                      <a:off x="1453603" y="5398763"/>
                      <a:ext cx="265820" cy="112707"/>
                      <a:chOff x="1239768" y="3645860"/>
                      <a:chExt cx="265820" cy="112707"/>
                    </a:xfrm>
                  </p:grpSpPr>
                  <p:cxnSp>
                    <p:nvCxnSpPr>
                      <p:cNvPr id="39" name="Straight Connector 38"/>
                      <p:cNvCxnSpPr/>
                      <p:nvPr/>
                    </p:nvCxnSpPr>
                    <p:spPr>
                      <a:xfrm>
                        <a:off x="1239768" y="3695871"/>
                        <a:ext cx="248093" cy="1588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  <a:effectLst/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0" name="Straight Connector 39"/>
                      <p:cNvCxnSpPr/>
                      <p:nvPr/>
                    </p:nvCxnSpPr>
                    <p:spPr>
                      <a:xfrm rot="5400000">
                        <a:off x="1448440" y="3701420"/>
                        <a:ext cx="112707" cy="1588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  <a:effectLst/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sp>
                  <p:nvSpPr>
                    <p:cNvPr id="38" name="TextBox 37"/>
                    <p:cNvSpPr txBox="1"/>
                    <p:nvPr/>
                  </p:nvSpPr>
                  <p:spPr>
                    <a:xfrm>
                      <a:off x="1190226" y="5213543"/>
                      <a:ext cx="295236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dirty="0"/>
                        <a:t>a</a:t>
                      </a:r>
                    </a:p>
                  </p:txBody>
                </p:sp>
              </p:grpSp>
            </p:grpSp>
            <p:grpSp>
              <p:nvGrpSpPr>
                <p:cNvPr id="23" name="Group 23"/>
                <p:cNvGrpSpPr/>
                <p:nvPr/>
              </p:nvGrpSpPr>
              <p:grpSpPr>
                <a:xfrm rot="18916351">
                  <a:off x="3107286" y="2976502"/>
                  <a:ext cx="551946" cy="369332"/>
                  <a:chOff x="1072482" y="5213543"/>
                  <a:chExt cx="646941" cy="369332"/>
                </a:xfrm>
              </p:grpSpPr>
              <p:grpSp>
                <p:nvGrpSpPr>
                  <p:cNvPr id="25" name="Group 31"/>
                  <p:cNvGrpSpPr/>
                  <p:nvPr/>
                </p:nvGrpSpPr>
                <p:grpSpPr>
                  <a:xfrm>
                    <a:off x="1072482" y="5394023"/>
                    <a:ext cx="180243" cy="112707"/>
                    <a:chOff x="938015" y="3641120"/>
                    <a:chExt cx="180243" cy="112707"/>
                  </a:xfrm>
                </p:grpSpPr>
                <p:cxnSp>
                  <p:nvCxnSpPr>
                    <p:cNvPr id="72" name="Straight Connector 71"/>
                    <p:cNvCxnSpPr/>
                    <p:nvPr/>
                  </p:nvCxnSpPr>
                  <p:spPr>
                    <a:xfrm>
                      <a:off x="953028" y="3694097"/>
                      <a:ext cx="165230" cy="1588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3" name="Straight Connector 72"/>
                    <p:cNvCxnSpPr/>
                    <p:nvPr/>
                  </p:nvCxnSpPr>
                  <p:spPr>
                    <a:xfrm rot="5400000">
                      <a:off x="882455" y="3696680"/>
                      <a:ext cx="112707" cy="1588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6" name="Group 32"/>
                  <p:cNvGrpSpPr/>
                  <p:nvPr/>
                </p:nvGrpSpPr>
                <p:grpSpPr>
                  <a:xfrm>
                    <a:off x="1545028" y="5398763"/>
                    <a:ext cx="174395" cy="112707"/>
                    <a:chOff x="1331193" y="3645860"/>
                    <a:chExt cx="174395" cy="112707"/>
                  </a:xfrm>
                </p:grpSpPr>
                <p:cxnSp>
                  <p:nvCxnSpPr>
                    <p:cNvPr id="70" name="Straight Connector 69"/>
                    <p:cNvCxnSpPr/>
                    <p:nvPr/>
                  </p:nvCxnSpPr>
                  <p:spPr>
                    <a:xfrm rot="151058">
                      <a:off x="1331193" y="3692935"/>
                      <a:ext cx="156785" cy="1587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1" name="Straight Connector 70"/>
                    <p:cNvCxnSpPr/>
                    <p:nvPr/>
                  </p:nvCxnSpPr>
                  <p:spPr>
                    <a:xfrm rot="5400000">
                      <a:off x="1448440" y="3701420"/>
                      <a:ext cx="112707" cy="1588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69" name="TextBox 68"/>
                  <p:cNvSpPr txBox="1"/>
                  <p:nvPr/>
                </p:nvSpPr>
                <p:spPr>
                  <a:xfrm>
                    <a:off x="1190226" y="5213543"/>
                    <a:ext cx="184666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endParaRPr lang="en-US" dirty="0"/>
                  </a:p>
                </p:txBody>
              </p:sp>
            </p:grpSp>
            <p:sp>
              <p:nvSpPr>
                <p:cNvPr id="75" name="TextBox 74"/>
                <p:cNvSpPr txBox="1"/>
                <p:nvPr/>
              </p:nvSpPr>
              <p:spPr>
                <a:xfrm>
                  <a:off x="3316093" y="2993438"/>
                  <a:ext cx="30594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b</a:t>
                  </a:r>
                </a:p>
              </p:txBody>
            </p:sp>
          </p:grpSp>
        </p:grpSp>
      </p:grpSp>
      <p:sp>
        <p:nvSpPr>
          <p:cNvPr id="80" name="TextBox 79"/>
          <p:cNvSpPr txBox="1"/>
          <p:nvPr/>
        </p:nvSpPr>
        <p:spPr>
          <a:xfrm>
            <a:off x="5672299" y="2425150"/>
            <a:ext cx="3936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81" name="TextBox 80"/>
          <p:cNvSpPr txBox="1"/>
          <p:nvPr/>
        </p:nvSpPr>
        <p:spPr>
          <a:xfrm>
            <a:off x="5183782" y="1254351"/>
            <a:ext cx="3936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</a:t>
            </a:r>
            <a:r>
              <a:rPr lang="en-US" baseline="-25000" dirty="0"/>
              <a:t>6</a:t>
            </a:r>
            <a:endParaRPr lang="en-US" dirty="0"/>
          </a:p>
        </p:txBody>
      </p:sp>
      <p:sp>
        <p:nvSpPr>
          <p:cNvPr id="82" name="TextBox 81"/>
          <p:cNvSpPr txBox="1"/>
          <p:nvPr/>
        </p:nvSpPr>
        <p:spPr>
          <a:xfrm>
            <a:off x="4842621" y="1685876"/>
            <a:ext cx="3936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</a:t>
            </a:r>
            <a:r>
              <a:rPr lang="en-US" baseline="-25000" dirty="0"/>
              <a:t>4</a:t>
            </a:r>
            <a:endParaRPr lang="en-US" dirty="0"/>
          </a:p>
        </p:txBody>
      </p:sp>
      <p:sp>
        <p:nvSpPr>
          <p:cNvPr id="83" name="TextBox 82"/>
          <p:cNvSpPr txBox="1"/>
          <p:nvPr/>
        </p:nvSpPr>
        <p:spPr>
          <a:xfrm>
            <a:off x="4877584" y="3224410"/>
            <a:ext cx="3936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</a:t>
            </a:r>
            <a:r>
              <a:rPr lang="en-US" baseline="-25000" dirty="0"/>
              <a:t>0</a:t>
            </a:r>
            <a:endParaRPr lang="en-US" dirty="0"/>
          </a:p>
        </p:txBody>
      </p:sp>
      <p:sp>
        <p:nvSpPr>
          <p:cNvPr id="84" name="TextBox 83"/>
          <p:cNvSpPr txBox="1"/>
          <p:nvPr/>
        </p:nvSpPr>
        <p:spPr>
          <a:xfrm>
            <a:off x="6724003" y="1686337"/>
            <a:ext cx="3936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</a:t>
            </a:r>
            <a:r>
              <a:rPr lang="en-US" baseline="-25000" dirty="0"/>
              <a:t>5</a:t>
            </a:r>
            <a:endParaRPr lang="en-US" dirty="0"/>
          </a:p>
        </p:txBody>
      </p:sp>
      <p:sp>
        <p:nvSpPr>
          <p:cNvPr id="85" name="TextBox 84"/>
          <p:cNvSpPr txBox="1"/>
          <p:nvPr/>
        </p:nvSpPr>
        <p:spPr>
          <a:xfrm>
            <a:off x="6449635" y="3242904"/>
            <a:ext cx="3936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</a:t>
            </a:r>
            <a:r>
              <a:rPr lang="en-US" baseline="-25000" dirty="0"/>
              <a:t>1</a:t>
            </a:r>
            <a:endParaRPr lang="en-US" dirty="0"/>
          </a:p>
        </p:txBody>
      </p:sp>
      <p:sp>
        <p:nvSpPr>
          <p:cNvPr id="86" name="TextBox 85"/>
          <p:cNvSpPr txBox="1"/>
          <p:nvPr/>
        </p:nvSpPr>
        <p:spPr>
          <a:xfrm>
            <a:off x="7059355" y="2465012"/>
            <a:ext cx="3936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</a:t>
            </a:r>
            <a:r>
              <a:rPr lang="en-US" baseline="-25000" dirty="0"/>
              <a:t>3</a:t>
            </a:r>
            <a:endParaRPr lang="en-US" dirty="0"/>
          </a:p>
        </p:txBody>
      </p:sp>
      <p:sp>
        <p:nvSpPr>
          <p:cNvPr id="87" name="TextBox 86"/>
          <p:cNvSpPr txBox="1"/>
          <p:nvPr/>
        </p:nvSpPr>
        <p:spPr>
          <a:xfrm>
            <a:off x="7059355" y="1254351"/>
            <a:ext cx="3936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</a:t>
            </a:r>
            <a:r>
              <a:rPr lang="en-US" baseline="-25000" dirty="0"/>
              <a:t>7</a:t>
            </a:r>
            <a:endParaRPr lang="en-US" dirty="0"/>
          </a:p>
        </p:txBody>
      </p:sp>
      <p:sp>
        <p:nvSpPr>
          <p:cNvPr id="59" name="TextBox 58"/>
          <p:cNvSpPr txBox="1"/>
          <p:nvPr/>
        </p:nvSpPr>
        <p:spPr>
          <a:xfrm>
            <a:off x="6193785" y="1973450"/>
            <a:ext cx="3436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E493465D-9214-EDAD-6E29-21BC6561987E}"/>
              </a:ext>
            </a:extLst>
          </p:cNvPr>
          <p:cNvSpPr txBox="1">
            <a:spLocks/>
          </p:cNvSpPr>
          <p:nvPr/>
        </p:nvSpPr>
        <p:spPr>
          <a:xfrm>
            <a:off x="406401" y="3914549"/>
            <a:ext cx="5936656" cy="2479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342900" defTabSz="457200">
              <a:spcBef>
                <a:spcPct val="20000"/>
              </a:spcBef>
              <a:buFont typeface="Arial"/>
              <a:buChar char="•"/>
              <a:defRPr/>
            </a:pPr>
            <a:r>
              <a:rPr lang="en-US" sz="2800" dirty="0"/>
              <a:t>Parametric coordinates of P:  (</a:t>
            </a:r>
            <a:r>
              <a:rPr lang="en-US" sz="2800" dirty="0" err="1">
                <a:latin typeface="Symbol" charset="2"/>
                <a:cs typeface="Symbol" charset="2"/>
              </a:rPr>
              <a:t>a,b,g</a:t>
            </a:r>
            <a:r>
              <a:rPr lang="en-US" sz="2800" dirty="0">
                <a:latin typeface="Symbol" charset="2"/>
                <a:cs typeface="Symbol" charset="2"/>
              </a:rPr>
              <a:t>) </a:t>
            </a:r>
          </a:p>
          <a:p>
            <a:pPr marL="800100" lvl="1" indent="-342900">
              <a:spcBef>
                <a:spcPct val="20000"/>
              </a:spcBef>
              <a:buFont typeface="Symbol" pitchFamily="-111" charset="2"/>
              <a:buChar char=" "/>
            </a:pPr>
            <a:r>
              <a:rPr lang="en-US" sz="2800" dirty="0">
                <a:latin typeface="Symbol" charset="2"/>
                <a:cs typeface="Symbol" charset="2"/>
              </a:rPr>
              <a:t>a =  </a:t>
            </a:r>
            <a:r>
              <a:rPr lang="en-US" sz="2800" dirty="0">
                <a:cs typeface="Symbol" charset="2"/>
              </a:rPr>
              <a:t>a / width</a:t>
            </a:r>
            <a:r>
              <a:rPr lang="en-US" sz="2800" dirty="0"/>
              <a:t> </a:t>
            </a:r>
          </a:p>
          <a:p>
            <a:pPr marL="800100" lvl="1" indent="-342900">
              <a:spcBef>
                <a:spcPct val="20000"/>
              </a:spcBef>
              <a:buFont typeface="Symbol" pitchFamily="-111" charset="2"/>
              <a:buChar char=" "/>
            </a:pPr>
            <a:r>
              <a:rPr lang="en-US" sz="2800" dirty="0">
                <a:latin typeface="Symbol" charset="2"/>
                <a:cs typeface="Symbol" charset="2"/>
              </a:rPr>
              <a:t>b </a:t>
            </a:r>
            <a:r>
              <a:rPr lang="en-US" sz="2800" dirty="0">
                <a:cs typeface="Symbol" charset="2"/>
              </a:rPr>
              <a:t> =   b / depth</a:t>
            </a:r>
          </a:p>
          <a:p>
            <a:pPr marL="800100" lvl="1" indent="-342900">
              <a:spcBef>
                <a:spcPct val="20000"/>
              </a:spcBef>
            </a:pPr>
            <a:r>
              <a:rPr lang="en-US" sz="2800" dirty="0">
                <a:cs typeface="Symbol" charset="2"/>
              </a:rPr>
              <a:t>   </a:t>
            </a:r>
            <a:r>
              <a:rPr lang="en-US" sz="2800" dirty="0">
                <a:latin typeface="Symbol" charset="2"/>
                <a:cs typeface="Symbol" charset="2"/>
              </a:rPr>
              <a:t>  g </a:t>
            </a:r>
            <a:r>
              <a:rPr lang="en-US" sz="2800" dirty="0">
                <a:cs typeface="Symbol" charset="2"/>
              </a:rPr>
              <a:t>=   c / height </a:t>
            </a:r>
          </a:p>
          <a:p>
            <a:pPr marL="342900" indent="-342900" defTabSz="457200">
              <a:spcBef>
                <a:spcPct val="20000"/>
              </a:spcBef>
              <a:buFont typeface="Arial"/>
              <a:buChar char="•"/>
              <a:defRPr/>
            </a:pPr>
            <a:endParaRPr lang="en-US" sz="2800" dirty="0">
              <a:latin typeface="Symbol" charset="2"/>
              <a:cs typeface="Symbol" charset="2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Lerp in Cube: Another Way </a:t>
            </a:r>
          </a:p>
        </p:txBody>
      </p:sp>
      <p:sp>
        <p:nvSpPr>
          <p:cNvPr id="4" name="Rectangle 3"/>
          <p:cNvSpPr/>
          <p:nvPr/>
        </p:nvSpPr>
        <p:spPr>
          <a:xfrm>
            <a:off x="3485692" y="1316016"/>
            <a:ext cx="5472563" cy="224952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Symbol" charset="2"/>
              <a:cs typeface="Symbol" charset="2"/>
            </a:endParaRPr>
          </a:p>
        </p:txBody>
      </p:sp>
      <p:grpSp>
        <p:nvGrpSpPr>
          <p:cNvPr id="3" name="Group 13"/>
          <p:cNvGrpSpPr/>
          <p:nvPr/>
        </p:nvGrpSpPr>
        <p:grpSpPr>
          <a:xfrm>
            <a:off x="5246551" y="1555107"/>
            <a:ext cx="1812805" cy="1681522"/>
            <a:chOff x="3722550" y="1696625"/>
            <a:chExt cx="1812805" cy="1681522"/>
          </a:xfrm>
        </p:grpSpPr>
        <p:sp>
          <p:nvSpPr>
            <p:cNvPr id="5" name="Cube 4"/>
            <p:cNvSpPr/>
            <p:nvPr/>
          </p:nvSpPr>
          <p:spPr>
            <a:xfrm>
              <a:off x="3722550" y="1696625"/>
              <a:ext cx="1812805" cy="1681522"/>
            </a:xfrm>
            <a:prstGeom prst="cube">
              <a:avLst/>
            </a:prstGeom>
            <a:noFill/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Connector 6"/>
            <p:cNvCxnSpPr/>
            <p:nvPr/>
          </p:nvCxnSpPr>
          <p:spPr>
            <a:xfrm rot="5400000">
              <a:off x="3518918" y="2326800"/>
              <a:ext cx="1260350" cy="1588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 flipV="1">
              <a:off x="3722550" y="2957769"/>
              <a:ext cx="425749" cy="420378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rot="10800000">
              <a:off x="4148299" y="2957769"/>
              <a:ext cx="1387056" cy="1588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Oval 14"/>
          <p:cNvSpPr/>
          <p:nvPr/>
        </p:nvSpPr>
        <p:spPr>
          <a:xfrm>
            <a:off x="6101189" y="2164232"/>
            <a:ext cx="92596" cy="9259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63"/>
          <p:cNvGrpSpPr/>
          <p:nvPr/>
        </p:nvGrpSpPr>
        <p:grpSpPr>
          <a:xfrm>
            <a:off x="3498620" y="2419423"/>
            <a:ext cx="790103" cy="933862"/>
            <a:chOff x="1974619" y="2560941"/>
            <a:chExt cx="790103" cy="933862"/>
          </a:xfrm>
        </p:grpSpPr>
        <p:sp>
          <p:nvSpPr>
            <p:cNvPr id="54" name="TextBox 53"/>
            <p:cNvSpPr txBox="1"/>
            <p:nvPr/>
          </p:nvSpPr>
          <p:spPr>
            <a:xfrm>
              <a:off x="2475573" y="3125471"/>
              <a:ext cx="2872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x</a:t>
              </a:r>
              <a:endParaRPr lang="en-US" dirty="0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2475573" y="2835757"/>
              <a:ext cx="2891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y</a:t>
              </a:r>
              <a:endParaRPr lang="en-US" dirty="0"/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1974619" y="2560941"/>
              <a:ext cx="2758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z</a:t>
              </a:r>
              <a:endParaRPr lang="en-US" dirty="0"/>
            </a:p>
          </p:txBody>
        </p:sp>
        <p:cxnSp>
          <p:nvCxnSpPr>
            <p:cNvPr id="58" name="Straight Arrow Connector 57"/>
            <p:cNvCxnSpPr/>
            <p:nvPr/>
          </p:nvCxnSpPr>
          <p:spPr>
            <a:xfrm>
              <a:off x="2081681" y="3346859"/>
              <a:ext cx="393892" cy="205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/>
            <p:cNvCxnSpPr/>
            <p:nvPr/>
          </p:nvCxnSpPr>
          <p:spPr>
            <a:xfrm flipV="1">
              <a:off x="2081681" y="3127529"/>
              <a:ext cx="393892" cy="21933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/>
            <p:cNvCxnSpPr/>
            <p:nvPr/>
          </p:nvCxnSpPr>
          <p:spPr>
            <a:xfrm rot="5400000" flipH="1" flipV="1">
              <a:off x="1896610" y="3144429"/>
              <a:ext cx="371730" cy="158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78"/>
          <p:cNvGrpSpPr/>
          <p:nvPr/>
        </p:nvGrpSpPr>
        <p:grpSpPr>
          <a:xfrm>
            <a:off x="4632035" y="2193317"/>
            <a:ext cx="1581885" cy="1274712"/>
            <a:chOff x="2995304" y="4328123"/>
            <a:chExt cx="1581885" cy="1274712"/>
          </a:xfrm>
        </p:grpSpPr>
        <p:sp>
          <p:nvSpPr>
            <p:cNvPr id="16" name="Oval 15"/>
            <p:cNvSpPr/>
            <p:nvPr/>
          </p:nvSpPr>
          <p:spPr>
            <a:xfrm>
              <a:off x="4484593" y="5049089"/>
              <a:ext cx="92596" cy="9259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77"/>
            <p:cNvGrpSpPr/>
            <p:nvPr/>
          </p:nvGrpSpPr>
          <p:grpSpPr>
            <a:xfrm>
              <a:off x="2995304" y="4328123"/>
              <a:ext cx="1581885" cy="1274712"/>
              <a:chOff x="3107286" y="2354224"/>
              <a:chExt cx="1581885" cy="1274712"/>
            </a:xfrm>
          </p:grpSpPr>
          <p:grpSp>
            <p:nvGrpSpPr>
              <p:cNvPr id="12" name="Group 31"/>
              <p:cNvGrpSpPr/>
              <p:nvPr/>
            </p:nvGrpSpPr>
            <p:grpSpPr>
              <a:xfrm rot="16200000">
                <a:off x="3753850" y="2964561"/>
                <a:ext cx="171625" cy="119591"/>
                <a:chOff x="873570" y="3638990"/>
                <a:chExt cx="427165" cy="112707"/>
              </a:xfrm>
            </p:grpSpPr>
            <p:cxnSp>
              <p:nvCxnSpPr>
                <p:cNvPr id="45" name="Straight Connector 44"/>
                <p:cNvCxnSpPr/>
                <p:nvPr/>
              </p:nvCxnSpPr>
              <p:spPr>
                <a:xfrm>
                  <a:off x="873570" y="3691115"/>
                  <a:ext cx="427165" cy="158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Connector 45"/>
                <p:cNvCxnSpPr/>
                <p:nvPr/>
              </p:nvCxnSpPr>
              <p:spPr>
                <a:xfrm rot="5400000">
                  <a:off x="825698" y="3694550"/>
                  <a:ext cx="112707" cy="158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3" name="TextBox 32"/>
              <p:cNvSpPr txBox="1"/>
              <p:nvPr/>
            </p:nvSpPr>
            <p:spPr>
              <a:xfrm>
                <a:off x="3709282" y="2560941"/>
                <a:ext cx="2822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</a:t>
                </a:r>
              </a:p>
            </p:txBody>
          </p:sp>
          <p:grpSp>
            <p:nvGrpSpPr>
              <p:cNvPr id="13" name="Group 76"/>
              <p:cNvGrpSpPr/>
              <p:nvPr/>
            </p:nvGrpSpPr>
            <p:grpSpPr>
              <a:xfrm>
                <a:off x="3107286" y="2354224"/>
                <a:ext cx="1581885" cy="1274712"/>
                <a:chOff x="3107286" y="2344529"/>
                <a:chExt cx="1581885" cy="1274712"/>
              </a:xfrm>
            </p:grpSpPr>
            <p:cxnSp>
              <p:nvCxnSpPr>
                <p:cNvPr id="24" name="Straight Connector 23"/>
                <p:cNvCxnSpPr/>
                <p:nvPr/>
              </p:nvCxnSpPr>
              <p:spPr>
                <a:xfrm>
                  <a:off x="4028417" y="3102366"/>
                  <a:ext cx="583202" cy="9427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prstDash val="dash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4" name="Group 75"/>
                <p:cNvGrpSpPr/>
                <p:nvPr/>
              </p:nvGrpSpPr>
              <p:grpSpPr>
                <a:xfrm>
                  <a:off x="3741509" y="2344529"/>
                  <a:ext cx="947662" cy="1274712"/>
                  <a:chOff x="3731815" y="2383309"/>
                  <a:chExt cx="947662" cy="1274712"/>
                </a:xfrm>
              </p:grpSpPr>
              <p:cxnSp>
                <p:nvCxnSpPr>
                  <p:cNvPr id="17" name="Straight Connector 16"/>
                  <p:cNvCxnSpPr/>
                  <p:nvPr/>
                </p:nvCxnSpPr>
                <p:spPr>
                  <a:xfrm rot="16200000" flipH="1">
                    <a:off x="4257545" y="2758946"/>
                    <a:ext cx="742161" cy="10278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  <a:prstDash val="dash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" name="Straight Connector 18"/>
                  <p:cNvCxnSpPr/>
                  <p:nvPr/>
                </p:nvCxnSpPr>
                <p:spPr>
                  <a:xfrm rot="5400000" flipH="1" flipV="1">
                    <a:off x="4411298" y="3139055"/>
                    <a:ext cx="306492" cy="229866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  <a:prstDash val="dash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" name="Straight Connector 27"/>
                  <p:cNvCxnSpPr/>
                  <p:nvPr/>
                </p:nvCxnSpPr>
                <p:spPr>
                  <a:xfrm>
                    <a:off x="3993987" y="2402700"/>
                    <a:ext cx="656408" cy="1588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  <a:prstDash val="dash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" name="Straight Connector 29"/>
                  <p:cNvCxnSpPr/>
                  <p:nvPr/>
                </p:nvCxnSpPr>
                <p:spPr>
                  <a:xfrm rot="16200000" flipH="1">
                    <a:off x="3628046" y="2749251"/>
                    <a:ext cx="742161" cy="10278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  <a:prstDash val="dash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18" name="Group 32"/>
                  <p:cNvGrpSpPr/>
                  <p:nvPr/>
                </p:nvGrpSpPr>
                <p:grpSpPr>
                  <a:xfrm rot="16200000">
                    <a:off x="3729930" y="2457107"/>
                    <a:ext cx="221523" cy="112707"/>
                    <a:chOff x="1547700" y="3645860"/>
                    <a:chExt cx="434555" cy="112707"/>
                  </a:xfrm>
                </p:grpSpPr>
                <p:cxnSp>
                  <p:nvCxnSpPr>
                    <p:cNvPr id="43" name="Straight Connector 42"/>
                    <p:cNvCxnSpPr/>
                    <p:nvPr/>
                  </p:nvCxnSpPr>
                  <p:spPr>
                    <a:xfrm>
                      <a:off x="1547700" y="3694283"/>
                      <a:ext cx="434555" cy="1588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" name="Straight Connector 43"/>
                    <p:cNvCxnSpPr/>
                    <p:nvPr/>
                  </p:nvCxnSpPr>
                  <p:spPr>
                    <a:xfrm rot="5400000">
                      <a:off x="1904058" y="3701420"/>
                      <a:ext cx="112707" cy="1588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0" name="Group 23"/>
                  <p:cNvGrpSpPr/>
                  <p:nvPr/>
                </p:nvGrpSpPr>
                <p:grpSpPr>
                  <a:xfrm>
                    <a:off x="3731815" y="3288689"/>
                    <a:ext cx="711386" cy="369332"/>
                    <a:chOff x="1008037" y="5213543"/>
                    <a:chExt cx="711386" cy="369332"/>
                  </a:xfrm>
                </p:grpSpPr>
                <p:grpSp>
                  <p:nvGrpSpPr>
                    <p:cNvPr id="21" name="Group 31"/>
                    <p:cNvGrpSpPr/>
                    <p:nvPr/>
                  </p:nvGrpSpPr>
                  <p:grpSpPr>
                    <a:xfrm>
                      <a:off x="1008037" y="5391893"/>
                      <a:ext cx="165230" cy="112707"/>
                      <a:chOff x="873570" y="3638990"/>
                      <a:chExt cx="165230" cy="112707"/>
                    </a:xfrm>
                  </p:grpSpPr>
                  <p:cxnSp>
                    <p:nvCxnSpPr>
                      <p:cNvPr id="41" name="Straight Connector 40"/>
                      <p:cNvCxnSpPr/>
                      <p:nvPr/>
                    </p:nvCxnSpPr>
                    <p:spPr>
                      <a:xfrm>
                        <a:off x="873570" y="3691115"/>
                        <a:ext cx="165230" cy="1588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  <a:effectLst/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2" name="Straight Connector 41"/>
                      <p:cNvCxnSpPr/>
                      <p:nvPr/>
                    </p:nvCxnSpPr>
                    <p:spPr>
                      <a:xfrm rot="5400000">
                        <a:off x="825698" y="3694550"/>
                        <a:ext cx="112707" cy="1588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  <a:effectLst/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22" name="Group 32"/>
                    <p:cNvGrpSpPr/>
                    <p:nvPr/>
                  </p:nvGrpSpPr>
                  <p:grpSpPr>
                    <a:xfrm>
                      <a:off x="1453603" y="5398763"/>
                      <a:ext cx="265820" cy="112707"/>
                      <a:chOff x="1239768" y="3645860"/>
                      <a:chExt cx="265820" cy="112707"/>
                    </a:xfrm>
                  </p:grpSpPr>
                  <p:cxnSp>
                    <p:nvCxnSpPr>
                      <p:cNvPr id="39" name="Straight Connector 38"/>
                      <p:cNvCxnSpPr/>
                      <p:nvPr/>
                    </p:nvCxnSpPr>
                    <p:spPr>
                      <a:xfrm>
                        <a:off x="1239768" y="3695871"/>
                        <a:ext cx="248093" cy="1588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  <a:effectLst/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0" name="Straight Connector 39"/>
                      <p:cNvCxnSpPr/>
                      <p:nvPr/>
                    </p:nvCxnSpPr>
                    <p:spPr>
                      <a:xfrm rot="5400000">
                        <a:off x="1448440" y="3701420"/>
                        <a:ext cx="112707" cy="1588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  <a:effectLst/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sp>
                  <p:nvSpPr>
                    <p:cNvPr id="38" name="TextBox 37"/>
                    <p:cNvSpPr txBox="1"/>
                    <p:nvPr/>
                  </p:nvSpPr>
                  <p:spPr>
                    <a:xfrm>
                      <a:off x="1190226" y="5213543"/>
                      <a:ext cx="295236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dirty="0"/>
                        <a:t>a</a:t>
                      </a:r>
                    </a:p>
                  </p:txBody>
                </p:sp>
              </p:grpSp>
            </p:grpSp>
            <p:grpSp>
              <p:nvGrpSpPr>
                <p:cNvPr id="23" name="Group 23"/>
                <p:cNvGrpSpPr/>
                <p:nvPr/>
              </p:nvGrpSpPr>
              <p:grpSpPr>
                <a:xfrm rot="18916351">
                  <a:off x="3107286" y="2976502"/>
                  <a:ext cx="551946" cy="369332"/>
                  <a:chOff x="1072482" y="5213543"/>
                  <a:chExt cx="646941" cy="369332"/>
                </a:xfrm>
              </p:grpSpPr>
              <p:grpSp>
                <p:nvGrpSpPr>
                  <p:cNvPr id="25" name="Group 31"/>
                  <p:cNvGrpSpPr/>
                  <p:nvPr/>
                </p:nvGrpSpPr>
                <p:grpSpPr>
                  <a:xfrm>
                    <a:off x="1072482" y="5394023"/>
                    <a:ext cx="180243" cy="112707"/>
                    <a:chOff x="938015" y="3641120"/>
                    <a:chExt cx="180243" cy="112707"/>
                  </a:xfrm>
                </p:grpSpPr>
                <p:cxnSp>
                  <p:nvCxnSpPr>
                    <p:cNvPr id="72" name="Straight Connector 71"/>
                    <p:cNvCxnSpPr/>
                    <p:nvPr/>
                  </p:nvCxnSpPr>
                  <p:spPr>
                    <a:xfrm>
                      <a:off x="953028" y="3694097"/>
                      <a:ext cx="165230" cy="1588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3" name="Straight Connector 72"/>
                    <p:cNvCxnSpPr/>
                    <p:nvPr/>
                  </p:nvCxnSpPr>
                  <p:spPr>
                    <a:xfrm rot="5400000">
                      <a:off x="882455" y="3696680"/>
                      <a:ext cx="112707" cy="1588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6" name="Group 32"/>
                  <p:cNvGrpSpPr/>
                  <p:nvPr/>
                </p:nvGrpSpPr>
                <p:grpSpPr>
                  <a:xfrm>
                    <a:off x="1545028" y="5398763"/>
                    <a:ext cx="174395" cy="112707"/>
                    <a:chOff x="1331193" y="3645860"/>
                    <a:chExt cx="174395" cy="112707"/>
                  </a:xfrm>
                </p:grpSpPr>
                <p:cxnSp>
                  <p:nvCxnSpPr>
                    <p:cNvPr id="70" name="Straight Connector 69"/>
                    <p:cNvCxnSpPr/>
                    <p:nvPr/>
                  </p:nvCxnSpPr>
                  <p:spPr>
                    <a:xfrm rot="151058">
                      <a:off x="1331193" y="3692935"/>
                      <a:ext cx="156785" cy="1587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1" name="Straight Connector 70"/>
                    <p:cNvCxnSpPr/>
                    <p:nvPr/>
                  </p:nvCxnSpPr>
                  <p:spPr>
                    <a:xfrm rot="5400000">
                      <a:off x="1448440" y="3701420"/>
                      <a:ext cx="112707" cy="1588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69" name="TextBox 68"/>
                  <p:cNvSpPr txBox="1"/>
                  <p:nvPr/>
                </p:nvSpPr>
                <p:spPr>
                  <a:xfrm>
                    <a:off x="1190226" y="5213543"/>
                    <a:ext cx="184666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endParaRPr lang="en-US" dirty="0"/>
                  </a:p>
                </p:txBody>
              </p:sp>
            </p:grpSp>
            <p:sp>
              <p:nvSpPr>
                <p:cNvPr id="75" name="TextBox 74"/>
                <p:cNvSpPr txBox="1"/>
                <p:nvPr/>
              </p:nvSpPr>
              <p:spPr>
                <a:xfrm>
                  <a:off x="3316093" y="2993438"/>
                  <a:ext cx="30594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b</a:t>
                  </a:r>
                </a:p>
              </p:txBody>
            </p:sp>
          </p:grpSp>
        </p:grpSp>
      </p:grpSp>
      <p:sp>
        <p:nvSpPr>
          <p:cNvPr id="80" name="TextBox 79"/>
          <p:cNvSpPr txBox="1"/>
          <p:nvPr/>
        </p:nvSpPr>
        <p:spPr>
          <a:xfrm>
            <a:off x="5672299" y="2446919"/>
            <a:ext cx="3936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81" name="TextBox 80"/>
          <p:cNvSpPr txBox="1"/>
          <p:nvPr/>
        </p:nvSpPr>
        <p:spPr>
          <a:xfrm>
            <a:off x="5183782" y="1276120"/>
            <a:ext cx="3936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</a:t>
            </a:r>
            <a:r>
              <a:rPr lang="en-US" baseline="-25000" dirty="0"/>
              <a:t>6</a:t>
            </a:r>
            <a:endParaRPr lang="en-US" dirty="0"/>
          </a:p>
        </p:txBody>
      </p:sp>
      <p:sp>
        <p:nvSpPr>
          <p:cNvPr id="82" name="TextBox 81"/>
          <p:cNvSpPr txBox="1"/>
          <p:nvPr/>
        </p:nvSpPr>
        <p:spPr>
          <a:xfrm>
            <a:off x="4842621" y="1707645"/>
            <a:ext cx="3936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</a:t>
            </a:r>
            <a:r>
              <a:rPr lang="en-US" baseline="-25000" dirty="0"/>
              <a:t>4</a:t>
            </a:r>
            <a:endParaRPr lang="en-US" dirty="0"/>
          </a:p>
        </p:txBody>
      </p:sp>
      <p:sp>
        <p:nvSpPr>
          <p:cNvPr id="83" name="TextBox 82"/>
          <p:cNvSpPr txBox="1"/>
          <p:nvPr/>
        </p:nvSpPr>
        <p:spPr>
          <a:xfrm>
            <a:off x="4877584" y="3246179"/>
            <a:ext cx="3936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</a:t>
            </a:r>
            <a:r>
              <a:rPr lang="en-US" baseline="-25000" dirty="0"/>
              <a:t>0</a:t>
            </a:r>
            <a:endParaRPr lang="en-US" dirty="0"/>
          </a:p>
        </p:txBody>
      </p:sp>
      <p:sp>
        <p:nvSpPr>
          <p:cNvPr id="84" name="TextBox 83"/>
          <p:cNvSpPr txBox="1"/>
          <p:nvPr/>
        </p:nvSpPr>
        <p:spPr>
          <a:xfrm>
            <a:off x="6724003" y="1708106"/>
            <a:ext cx="3936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</a:t>
            </a:r>
            <a:r>
              <a:rPr lang="en-US" baseline="-25000" dirty="0"/>
              <a:t>5</a:t>
            </a:r>
            <a:endParaRPr lang="en-US" dirty="0"/>
          </a:p>
        </p:txBody>
      </p:sp>
      <p:sp>
        <p:nvSpPr>
          <p:cNvPr id="85" name="TextBox 84"/>
          <p:cNvSpPr txBox="1"/>
          <p:nvPr/>
        </p:nvSpPr>
        <p:spPr>
          <a:xfrm>
            <a:off x="6449635" y="3264673"/>
            <a:ext cx="3936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</a:t>
            </a:r>
            <a:r>
              <a:rPr lang="en-US" baseline="-25000" dirty="0"/>
              <a:t>1</a:t>
            </a:r>
            <a:endParaRPr lang="en-US" dirty="0"/>
          </a:p>
        </p:txBody>
      </p:sp>
      <p:sp>
        <p:nvSpPr>
          <p:cNvPr id="86" name="TextBox 85"/>
          <p:cNvSpPr txBox="1"/>
          <p:nvPr/>
        </p:nvSpPr>
        <p:spPr>
          <a:xfrm>
            <a:off x="7059355" y="2486781"/>
            <a:ext cx="3936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</a:t>
            </a:r>
            <a:r>
              <a:rPr lang="en-US" baseline="-25000" dirty="0"/>
              <a:t>3</a:t>
            </a:r>
            <a:endParaRPr lang="en-US" dirty="0"/>
          </a:p>
        </p:txBody>
      </p:sp>
      <p:sp>
        <p:nvSpPr>
          <p:cNvPr id="87" name="TextBox 86"/>
          <p:cNvSpPr txBox="1"/>
          <p:nvPr/>
        </p:nvSpPr>
        <p:spPr>
          <a:xfrm>
            <a:off x="7059355" y="1276120"/>
            <a:ext cx="3936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</a:t>
            </a:r>
            <a:r>
              <a:rPr lang="en-US" baseline="-25000" dirty="0"/>
              <a:t>7</a:t>
            </a:r>
            <a:endParaRPr lang="en-US" dirty="0"/>
          </a:p>
        </p:txBody>
      </p:sp>
      <p:sp>
        <p:nvSpPr>
          <p:cNvPr id="59" name="TextBox 58"/>
          <p:cNvSpPr txBox="1"/>
          <p:nvPr/>
        </p:nvSpPr>
        <p:spPr>
          <a:xfrm>
            <a:off x="6193785" y="1995219"/>
            <a:ext cx="3436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</a:t>
            </a: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61A88DCD-4FE4-7ACA-1D70-C2F48DB38823}"/>
              </a:ext>
            </a:extLst>
          </p:cNvPr>
          <p:cNvSpPr txBox="1">
            <a:spLocks/>
          </p:cNvSpPr>
          <p:nvPr/>
        </p:nvSpPr>
        <p:spPr>
          <a:xfrm>
            <a:off x="6184838" y="3914549"/>
            <a:ext cx="5623183" cy="247910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/>
          <a:p>
            <a:pPr marL="342900" indent="-342900">
              <a:spcBef>
                <a:spcPct val="20000"/>
              </a:spcBef>
              <a:buFont typeface="Arial"/>
              <a:buChar char="•"/>
            </a:pPr>
            <a:r>
              <a:rPr lang="en-US" sz="2800" dirty="0">
                <a:cs typeface="Symbol" charset="2"/>
              </a:rPr>
              <a:t>Value at P = </a:t>
            </a:r>
          </a:p>
          <a:p>
            <a:pPr marL="800100" lvl="1" indent="-342900">
              <a:spcBef>
                <a:spcPct val="20000"/>
              </a:spcBef>
            </a:pPr>
            <a:r>
              <a:rPr lang="en-US" sz="2800" dirty="0">
                <a:cs typeface="Symbol" charset="2"/>
              </a:rPr>
              <a:t>    (1-</a:t>
            </a:r>
            <a:r>
              <a:rPr lang="en-US" sz="2800" dirty="0">
                <a:latin typeface="Symbol" charset="2"/>
                <a:cs typeface="Symbol" charset="2"/>
              </a:rPr>
              <a:t>a</a:t>
            </a:r>
            <a:r>
              <a:rPr lang="en-US" sz="2800" dirty="0">
                <a:cs typeface="Symbol" charset="2"/>
              </a:rPr>
              <a:t>)(1-</a:t>
            </a:r>
            <a:r>
              <a:rPr lang="en-US" sz="2800" dirty="0">
                <a:latin typeface="Symbol" charset="2"/>
                <a:cs typeface="Symbol" charset="2"/>
              </a:rPr>
              <a:t>b</a:t>
            </a:r>
            <a:r>
              <a:rPr lang="en-US" sz="2800" dirty="0">
                <a:cs typeface="Symbol" charset="2"/>
              </a:rPr>
              <a:t>)(1-</a:t>
            </a:r>
            <a:r>
              <a:rPr lang="en-US" sz="2800" dirty="0">
                <a:latin typeface="Symbol" charset="2"/>
                <a:cs typeface="Symbol" charset="2"/>
              </a:rPr>
              <a:t>g</a:t>
            </a:r>
            <a:r>
              <a:rPr lang="en-US" sz="2800" dirty="0">
                <a:cs typeface="Symbol" charset="2"/>
              </a:rPr>
              <a:t>)V</a:t>
            </a:r>
            <a:r>
              <a:rPr lang="en-US" sz="2800" baseline="-25000" dirty="0">
                <a:cs typeface="Symbol" charset="2"/>
              </a:rPr>
              <a:t>0</a:t>
            </a:r>
            <a:r>
              <a:rPr lang="en-US" sz="2800" dirty="0">
                <a:cs typeface="Symbol" charset="2"/>
              </a:rPr>
              <a:t> + </a:t>
            </a:r>
            <a:r>
              <a:rPr lang="en-US" sz="2800" dirty="0">
                <a:latin typeface="Symbol" charset="2"/>
                <a:cs typeface="Symbol" charset="2"/>
              </a:rPr>
              <a:t>a</a:t>
            </a:r>
            <a:r>
              <a:rPr lang="en-US" sz="2800" dirty="0">
                <a:cs typeface="Symbol" charset="2"/>
              </a:rPr>
              <a:t>(1-</a:t>
            </a:r>
            <a:r>
              <a:rPr lang="en-US" sz="2800" dirty="0">
                <a:latin typeface="Symbol" charset="2"/>
                <a:cs typeface="Symbol" charset="2"/>
              </a:rPr>
              <a:t>b</a:t>
            </a:r>
            <a:r>
              <a:rPr lang="en-US" sz="2800" dirty="0">
                <a:cs typeface="Symbol" charset="2"/>
              </a:rPr>
              <a:t>)(1-</a:t>
            </a:r>
            <a:r>
              <a:rPr lang="en-US" sz="2800" dirty="0">
                <a:latin typeface="Symbol" charset="2"/>
                <a:cs typeface="Symbol" charset="2"/>
              </a:rPr>
              <a:t>g</a:t>
            </a:r>
            <a:r>
              <a:rPr lang="en-US" sz="2800" dirty="0">
                <a:cs typeface="Symbol" charset="2"/>
              </a:rPr>
              <a:t>)V</a:t>
            </a:r>
            <a:r>
              <a:rPr lang="en-US" sz="2800" baseline="-25000" dirty="0">
                <a:cs typeface="Symbol" charset="2"/>
              </a:rPr>
              <a:t>1</a:t>
            </a:r>
            <a:r>
              <a:rPr lang="en-US" sz="2800" dirty="0">
                <a:cs typeface="Symbol" charset="2"/>
              </a:rPr>
              <a:t> + </a:t>
            </a:r>
          </a:p>
          <a:p>
            <a:pPr marL="800100" lvl="1" indent="-342900">
              <a:spcBef>
                <a:spcPct val="20000"/>
              </a:spcBef>
            </a:pPr>
            <a:r>
              <a:rPr lang="en-US" sz="2800" dirty="0">
                <a:cs typeface="Symbol" charset="2"/>
              </a:rPr>
              <a:t>    (1-</a:t>
            </a:r>
            <a:r>
              <a:rPr lang="en-US" sz="2800" dirty="0">
                <a:latin typeface="Symbol" charset="2"/>
                <a:cs typeface="Symbol" charset="2"/>
              </a:rPr>
              <a:t>a</a:t>
            </a:r>
            <a:r>
              <a:rPr lang="en-US" sz="2800" dirty="0">
                <a:cs typeface="Symbol" charset="2"/>
              </a:rPr>
              <a:t>)</a:t>
            </a:r>
            <a:r>
              <a:rPr lang="en-US" sz="2800" dirty="0">
                <a:latin typeface="Symbol" charset="2"/>
                <a:cs typeface="Symbol" charset="2"/>
              </a:rPr>
              <a:t>b</a:t>
            </a:r>
            <a:r>
              <a:rPr lang="en-US" sz="2800" dirty="0">
                <a:cs typeface="Symbol" charset="2"/>
              </a:rPr>
              <a:t>(1-</a:t>
            </a:r>
            <a:r>
              <a:rPr lang="en-US" sz="2800" dirty="0">
                <a:latin typeface="Symbol" charset="2"/>
                <a:cs typeface="Symbol" charset="2"/>
              </a:rPr>
              <a:t>g</a:t>
            </a:r>
            <a:r>
              <a:rPr lang="en-US" sz="2800" dirty="0">
                <a:cs typeface="Symbol" charset="2"/>
              </a:rPr>
              <a:t>)V</a:t>
            </a:r>
            <a:r>
              <a:rPr lang="en-US" sz="2800" baseline="-25000" dirty="0">
                <a:cs typeface="Symbol" charset="2"/>
              </a:rPr>
              <a:t>2</a:t>
            </a:r>
            <a:r>
              <a:rPr lang="en-US" sz="2800" dirty="0">
                <a:cs typeface="Symbol" charset="2"/>
              </a:rPr>
              <a:t> + </a:t>
            </a:r>
            <a:r>
              <a:rPr lang="en-US" sz="2800" dirty="0">
                <a:latin typeface="Symbol" charset="2"/>
                <a:cs typeface="Symbol" charset="2"/>
              </a:rPr>
              <a:t>ab</a:t>
            </a:r>
            <a:r>
              <a:rPr lang="en-US" sz="2800" dirty="0">
                <a:cs typeface="Symbol" charset="2"/>
              </a:rPr>
              <a:t>(1-</a:t>
            </a:r>
            <a:r>
              <a:rPr lang="en-US" sz="2800" dirty="0">
                <a:latin typeface="Symbol" charset="2"/>
                <a:cs typeface="Symbol" charset="2"/>
              </a:rPr>
              <a:t>g</a:t>
            </a:r>
            <a:r>
              <a:rPr lang="en-US" sz="2800" dirty="0">
                <a:cs typeface="Symbol" charset="2"/>
              </a:rPr>
              <a:t>)V</a:t>
            </a:r>
            <a:r>
              <a:rPr lang="en-US" sz="2800" baseline="-25000" dirty="0">
                <a:cs typeface="Symbol" charset="2"/>
              </a:rPr>
              <a:t>3</a:t>
            </a:r>
            <a:r>
              <a:rPr lang="en-US" sz="2800" dirty="0">
                <a:cs typeface="Symbol" charset="2"/>
              </a:rPr>
              <a:t> + </a:t>
            </a:r>
          </a:p>
          <a:p>
            <a:pPr marL="800100" lvl="1" indent="-342900">
              <a:spcBef>
                <a:spcPct val="20000"/>
              </a:spcBef>
            </a:pPr>
            <a:r>
              <a:rPr lang="en-US" sz="2800" dirty="0">
                <a:cs typeface="Symbol" charset="2"/>
              </a:rPr>
              <a:t>    (1-</a:t>
            </a:r>
            <a:r>
              <a:rPr lang="en-US" sz="2800" dirty="0">
                <a:latin typeface="Symbol" charset="2"/>
                <a:cs typeface="Symbol" charset="2"/>
              </a:rPr>
              <a:t>a</a:t>
            </a:r>
            <a:r>
              <a:rPr lang="en-US" sz="2800" dirty="0">
                <a:cs typeface="Symbol" charset="2"/>
              </a:rPr>
              <a:t>)(1-</a:t>
            </a:r>
            <a:r>
              <a:rPr lang="en-US" sz="2800" dirty="0">
                <a:latin typeface="Symbol" charset="2"/>
                <a:cs typeface="Symbol" charset="2"/>
              </a:rPr>
              <a:t>b</a:t>
            </a:r>
            <a:r>
              <a:rPr lang="en-US" sz="2800" dirty="0">
                <a:cs typeface="Symbol" charset="2"/>
              </a:rPr>
              <a:t>)</a:t>
            </a:r>
            <a:r>
              <a:rPr lang="en-US" sz="2800" dirty="0">
                <a:latin typeface="Symbol" charset="2"/>
                <a:cs typeface="Symbol" charset="2"/>
              </a:rPr>
              <a:t>g</a:t>
            </a:r>
            <a:r>
              <a:rPr lang="en-US" sz="2800" dirty="0">
                <a:cs typeface="Symbol" charset="2"/>
              </a:rPr>
              <a:t>V</a:t>
            </a:r>
            <a:r>
              <a:rPr lang="en-US" sz="2800" baseline="-25000" dirty="0">
                <a:cs typeface="Symbol" charset="2"/>
              </a:rPr>
              <a:t>4</a:t>
            </a:r>
            <a:r>
              <a:rPr lang="en-US" sz="2800" dirty="0">
                <a:cs typeface="Symbol" charset="2"/>
              </a:rPr>
              <a:t> + </a:t>
            </a:r>
            <a:r>
              <a:rPr lang="en-US" sz="2800" dirty="0">
                <a:latin typeface="Symbol" charset="2"/>
                <a:cs typeface="Symbol" charset="2"/>
              </a:rPr>
              <a:t>a</a:t>
            </a:r>
            <a:r>
              <a:rPr lang="en-US" sz="2800" dirty="0">
                <a:cs typeface="Symbol" charset="2"/>
              </a:rPr>
              <a:t>(1-</a:t>
            </a:r>
            <a:r>
              <a:rPr lang="en-US" sz="2800" dirty="0">
                <a:latin typeface="Symbol" charset="2"/>
                <a:cs typeface="Symbol" charset="2"/>
              </a:rPr>
              <a:t>b</a:t>
            </a:r>
            <a:r>
              <a:rPr lang="en-US" sz="2800" dirty="0">
                <a:cs typeface="Symbol" charset="2"/>
              </a:rPr>
              <a:t>)</a:t>
            </a:r>
            <a:r>
              <a:rPr lang="en-US" sz="2800" dirty="0">
                <a:latin typeface="Symbol" charset="2"/>
                <a:cs typeface="Symbol" charset="2"/>
              </a:rPr>
              <a:t>g</a:t>
            </a:r>
            <a:r>
              <a:rPr lang="en-US" sz="2800" dirty="0">
                <a:cs typeface="Symbol" charset="2"/>
              </a:rPr>
              <a:t>V</a:t>
            </a:r>
            <a:r>
              <a:rPr lang="en-US" sz="2800" baseline="-25000" dirty="0">
                <a:cs typeface="Symbol" charset="2"/>
              </a:rPr>
              <a:t>5 </a:t>
            </a:r>
            <a:r>
              <a:rPr lang="en-US" sz="2800" dirty="0">
                <a:cs typeface="Symbol" charset="2"/>
              </a:rPr>
              <a:t>+</a:t>
            </a:r>
          </a:p>
          <a:p>
            <a:pPr marL="800100" lvl="1" indent="-342900">
              <a:spcBef>
                <a:spcPct val="20000"/>
              </a:spcBef>
            </a:pPr>
            <a:r>
              <a:rPr lang="en-US" sz="2800" dirty="0">
                <a:cs typeface="Symbol" charset="2"/>
              </a:rPr>
              <a:t>    (1-</a:t>
            </a:r>
            <a:r>
              <a:rPr lang="en-US" sz="2800" dirty="0">
                <a:latin typeface="Symbol" charset="2"/>
                <a:cs typeface="Symbol" charset="2"/>
              </a:rPr>
              <a:t>a</a:t>
            </a:r>
            <a:r>
              <a:rPr lang="en-US" sz="2800" dirty="0">
                <a:cs typeface="Symbol" charset="2"/>
              </a:rPr>
              <a:t>)</a:t>
            </a:r>
            <a:r>
              <a:rPr lang="en-US" sz="2800" dirty="0">
                <a:latin typeface="Symbol" charset="2"/>
                <a:cs typeface="Symbol" charset="2"/>
              </a:rPr>
              <a:t>bg</a:t>
            </a:r>
            <a:r>
              <a:rPr lang="en-US" sz="2800" dirty="0">
                <a:cs typeface="Symbol" charset="2"/>
              </a:rPr>
              <a:t>V</a:t>
            </a:r>
            <a:r>
              <a:rPr lang="en-US" sz="2800" baseline="-25000" dirty="0">
                <a:cs typeface="Symbol" charset="2"/>
              </a:rPr>
              <a:t>6 </a:t>
            </a:r>
            <a:r>
              <a:rPr lang="en-US" sz="2800" dirty="0">
                <a:cs typeface="Symbol" charset="2"/>
              </a:rPr>
              <a:t>+ </a:t>
            </a:r>
            <a:r>
              <a:rPr lang="en-US" sz="2800" dirty="0">
                <a:latin typeface="Symbol" charset="2"/>
                <a:cs typeface="Symbol" charset="2"/>
              </a:rPr>
              <a:t>abg</a:t>
            </a:r>
            <a:r>
              <a:rPr lang="en-US" sz="2800" dirty="0">
                <a:cs typeface="Symbol" charset="2"/>
              </a:rPr>
              <a:t>V</a:t>
            </a:r>
            <a:r>
              <a:rPr lang="en-US" sz="2800" baseline="-25000" dirty="0">
                <a:cs typeface="Symbol" charset="2"/>
              </a:rPr>
              <a:t>7</a:t>
            </a:r>
            <a:r>
              <a:rPr lang="en-US" sz="2800" dirty="0">
                <a:cs typeface="Symbol" charset="2"/>
              </a:rPr>
              <a:t> </a:t>
            </a:r>
            <a:r>
              <a:rPr lang="en-US" sz="2800" dirty="0">
                <a:latin typeface="Symbol" charset="2"/>
                <a:cs typeface="Symbol" charset="2"/>
              </a:rPr>
              <a:t> </a:t>
            </a:r>
            <a:r>
              <a:rPr lang="en-US" sz="2800" dirty="0">
                <a:cs typeface="Symbol" charset="2"/>
              </a:rPr>
              <a:t> </a:t>
            </a:r>
          </a:p>
          <a:p>
            <a:pPr marL="342900" indent="-342900" defTabSz="457200">
              <a:spcBef>
                <a:spcPct val="20000"/>
              </a:spcBef>
              <a:buFont typeface="Arial"/>
              <a:buChar char="•"/>
              <a:defRPr/>
            </a:pPr>
            <a:endParaRPr lang="en-US" sz="2800" dirty="0">
              <a:latin typeface="Symbol" charset="2"/>
              <a:cs typeface="Symbol" charset="2"/>
            </a:endParaRP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D4ED5E56-ABBB-E5AE-BA7A-F71692A58381}"/>
              </a:ext>
            </a:extLst>
          </p:cNvPr>
          <p:cNvSpPr txBox="1">
            <a:spLocks/>
          </p:cNvSpPr>
          <p:nvPr/>
        </p:nvSpPr>
        <p:spPr>
          <a:xfrm>
            <a:off x="406401" y="3914549"/>
            <a:ext cx="5936656" cy="2479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342900" defTabSz="457200">
              <a:spcBef>
                <a:spcPct val="20000"/>
              </a:spcBef>
              <a:buFont typeface="Arial"/>
              <a:buChar char="•"/>
              <a:defRPr/>
            </a:pPr>
            <a:r>
              <a:rPr lang="en-US" sz="2800" dirty="0"/>
              <a:t>Parametric coordinates of P:  (</a:t>
            </a:r>
            <a:r>
              <a:rPr lang="en-US" sz="2800" dirty="0" err="1">
                <a:latin typeface="Symbol" charset="2"/>
                <a:cs typeface="Symbol" charset="2"/>
              </a:rPr>
              <a:t>a,b,g</a:t>
            </a:r>
            <a:r>
              <a:rPr lang="en-US" sz="2800" dirty="0">
                <a:latin typeface="Symbol" charset="2"/>
                <a:cs typeface="Symbol" charset="2"/>
              </a:rPr>
              <a:t>) </a:t>
            </a:r>
          </a:p>
          <a:p>
            <a:pPr marL="800100" lvl="1" indent="-342900">
              <a:spcBef>
                <a:spcPct val="20000"/>
              </a:spcBef>
              <a:buFont typeface="Symbol" pitchFamily="-111" charset="2"/>
              <a:buChar char=" "/>
            </a:pPr>
            <a:r>
              <a:rPr lang="en-US" sz="2800" dirty="0">
                <a:latin typeface="Symbol" charset="2"/>
                <a:cs typeface="Symbol" charset="2"/>
              </a:rPr>
              <a:t>a =  </a:t>
            </a:r>
            <a:r>
              <a:rPr lang="en-US" sz="2800" dirty="0">
                <a:cs typeface="Symbol" charset="2"/>
              </a:rPr>
              <a:t>a / width</a:t>
            </a:r>
            <a:r>
              <a:rPr lang="en-US" sz="2800" dirty="0"/>
              <a:t> </a:t>
            </a:r>
          </a:p>
          <a:p>
            <a:pPr marL="800100" lvl="1" indent="-342900">
              <a:spcBef>
                <a:spcPct val="20000"/>
              </a:spcBef>
              <a:buFont typeface="Symbol" pitchFamily="-111" charset="2"/>
              <a:buChar char=" "/>
            </a:pPr>
            <a:r>
              <a:rPr lang="en-US" sz="2800" dirty="0">
                <a:latin typeface="Symbol" charset="2"/>
                <a:cs typeface="Symbol" charset="2"/>
              </a:rPr>
              <a:t>b </a:t>
            </a:r>
            <a:r>
              <a:rPr lang="en-US" sz="2800" dirty="0">
                <a:cs typeface="Symbol" charset="2"/>
              </a:rPr>
              <a:t> =   b / depth </a:t>
            </a:r>
          </a:p>
          <a:p>
            <a:pPr marL="800100" lvl="1" indent="-342900">
              <a:spcBef>
                <a:spcPct val="20000"/>
              </a:spcBef>
            </a:pPr>
            <a:r>
              <a:rPr lang="en-US" sz="2800" dirty="0">
                <a:cs typeface="Symbol" charset="2"/>
              </a:rPr>
              <a:t>   </a:t>
            </a:r>
            <a:r>
              <a:rPr lang="en-US" sz="2800" dirty="0">
                <a:latin typeface="Symbol" charset="2"/>
                <a:cs typeface="Symbol" charset="2"/>
              </a:rPr>
              <a:t>  g </a:t>
            </a:r>
            <a:r>
              <a:rPr lang="en-US" sz="2800" dirty="0">
                <a:cs typeface="Symbol" charset="2"/>
              </a:rPr>
              <a:t>=   c / height </a:t>
            </a:r>
          </a:p>
          <a:p>
            <a:pPr marL="342900" indent="-342900" defTabSz="457200">
              <a:spcBef>
                <a:spcPct val="20000"/>
              </a:spcBef>
              <a:buFont typeface="Arial"/>
              <a:buChar char="•"/>
              <a:defRPr/>
            </a:pPr>
            <a:endParaRPr lang="en-US" sz="2800" dirty="0">
              <a:latin typeface="Symbol" charset="2"/>
              <a:cs typeface="Symbol" charset="2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Lerp in Tetrahedron</a:t>
            </a:r>
          </a:p>
        </p:txBody>
      </p:sp>
      <p:sp>
        <p:nvSpPr>
          <p:cNvPr id="4" name="Rectangle 3"/>
          <p:cNvSpPr/>
          <p:nvPr/>
        </p:nvSpPr>
        <p:spPr>
          <a:xfrm>
            <a:off x="3391852" y="1435784"/>
            <a:ext cx="5472563" cy="211451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Symbol" charset="2"/>
              <a:cs typeface="Symbol" charset="2"/>
            </a:endParaRPr>
          </a:p>
        </p:txBody>
      </p:sp>
      <p:grpSp>
        <p:nvGrpSpPr>
          <p:cNvPr id="3" name="Group 19"/>
          <p:cNvGrpSpPr/>
          <p:nvPr/>
        </p:nvGrpSpPr>
        <p:grpSpPr>
          <a:xfrm>
            <a:off x="4958225" y="1651427"/>
            <a:ext cx="1786036" cy="1603246"/>
            <a:chOff x="3079805" y="1651427"/>
            <a:chExt cx="1786036" cy="1603246"/>
          </a:xfrm>
        </p:grpSpPr>
        <p:sp>
          <p:nvSpPr>
            <p:cNvPr id="6" name="Isosceles Triangle 5"/>
            <p:cNvSpPr/>
            <p:nvPr/>
          </p:nvSpPr>
          <p:spPr>
            <a:xfrm rot="1482375">
              <a:off x="3293125" y="1651427"/>
              <a:ext cx="1340008" cy="1406993"/>
            </a:xfrm>
            <a:prstGeom prst="triangle">
              <a:avLst>
                <a:gd name="adj" fmla="val 44184"/>
              </a:avLst>
            </a:prstGeom>
            <a:noFill/>
            <a:ln w="222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Connector 6"/>
            <p:cNvCxnSpPr/>
            <p:nvPr/>
          </p:nvCxnSpPr>
          <p:spPr>
            <a:xfrm>
              <a:off x="3079805" y="2721130"/>
              <a:ext cx="1786036" cy="100115"/>
            </a:xfrm>
            <a:prstGeom prst="line">
              <a:avLst/>
            </a:prstGeom>
            <a:ln w="22225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rot="16200000" flipV="1">
              <a:off x="3955348" y="1910751"/>
              <a:ext cx="1142866" cy="678121"/>
            </a:xfrm>
            <a:prstGeom prst="line">
              <a:avLst/>
            </a:prstGeom>
            <a:ln w="2222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V="1">
              <a:off x="4265108" y="2834525"/>
              <a:ext cx="600733" cy="420148"/>
            </a:xfrm>
            <a:prstGeom prst="line">
              <a:avLst/>
            </a:prstGeom>
            <a:ln w="2222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/>
          <p:cNvSpPr txBox="1"/>
          <p:nvPr/>
        </p:nvSpPr>
        <p:spPr>
          <a:xfrm>
            <a:off x="6067763" y="2136737"/>
            <a:ext cx="3436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</a:t>
            </a:r>
          </a:p>
        </p:txBody>
      </p:sp>
      <p:sp>
        <p:nvSpPr>
          <p:cNvPr id="22" name="Oval 21"/>
          <p:cNvSpPr/>
          <p:nvPr/>
        </p:nvSpPr>
        <p:spPr>
          <a:xfrm>
            <a:off x="5839451" y="2344530"/>
            <a:ext cx="92596" cy="9259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/>
          <p:cNvGrpSpPr/>
          <p:nvPr/>
        </p:nvGrpSpPr>
        <p:grpSpPr>
          <a:xfrm>
            <a:off x="4574636" y="1447546"/>
            <a:ext cx="2528245" cy="2130963"/>
            <a:chOff x="3050635" y="1447545"/>
            <a:chExt cx="2528245" cy="2130963"/>
          </a:xfrm>
        </p:grpSpPr>
        <p:sp>
          <p:nvSpPr>
            <p:cNvPr id="13" name="TextBox 12"/>
            <p:cNvSpPr txBox="1"/>
            <p:nvPr/>
          </p:nvSpPr>
          <p:spPr>
            <a:xfrm>
              <a:off x="3050635" y="2490297"/>
              <a:ext cx="36420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A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265171" y="3116843"/>
              <a:ext cx="35208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B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230107" y="2603692"/>
              <a:ext cx="34877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C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705326" y="1447545"/>
              <a:ext cx="37402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D</a:t>
              </a:r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Lerp in Tetrahedron</a:t>
            </a:r>
          </a:p>
        </p:txBody>
      </p:sp>
      <p:sp>
        <p:nvSpPr>
          <p:cNvPr id="4" name="Rectangle 3"/>
          <p:cNvSpPr/>
          <p:nvPr/>
        </p:nvSpPr>
        <p:spPr>
          <a:xfrm>
            <a:off x="3391852" y="1435784"/>
            <a:ext cx="5472563" cy="211451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Symbol" charset="2"/>
              <a:cs typeface="Symbol" charset="2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4958225" y="1651427"/>
            <a:ext cx="1786036" cy="1603246"/>
            <a:chOff x="3079805" y="1651427"/>
            <a:chExt cx="1786036" cy="1603246"/>
          </a:xfrm>
        </p:grpSpPr>
        <p:sp>
          <p:nvSpPr>
            <p:cNvPr id="6" name="Isosceles Triangle 5"/>
            <p:cNvSpPr/>
            <p:nvPr/>
          </p:nvSpPr>
          <p:spPr>
            <a:xfrm rot="1482375">
              <a:off x="3293125" y="1651427"/>
              <a:ext cx="1340008" cy="1406993"/>
            </a:xfrm>
            <a:prstGeom prst="triangle">
              <a:avLst>
                <a:gd name="adj" fmla="val 44184"/>
              </a:avLst>
            </a:prstGeom>
            <a:noFill/>
            <a:ln w="222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Connector 6"/>
            <p:cNvCxnSpPr/>
            <p:nvPr/>
          </p:nvCxnSpPr>
          <p:spPr>
            <a:xfrm>
              <a:off x="3079805" y="2721130"/>
              <a:ext cx="1786036" cy="100115"/>
            </a:xfrm>
            <a:prstGeom prst="line">
              <a:avLst/>
            </a:prstGeom>
            <a:ln w="22225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rot="16200000" flipV="1">
              <a:off x="3955348" y="1910751"/>
              <a:ext cx="1142866" cy="678121"/>
            </a:xfrm>
            <a:prstGeom prst="line">
              <a:avLst/>
            </a:prstGeom>
            <a:ln w="2222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V="1">
              <a:off x="4265108" y="2834525"/>
              <a:ext cx="600733" cy="420148"/>
            </a:xfrm>
            <a:prstGeom prst="line">
              <a:avLst/>
            </a:prstGeom>
            <a:ln w="2222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/>
          <p:cNvSpPr txBox="1"/>
          <p:nvPr/>
        </p:nvSpPr>
        <p:spPr>
          <a:xfrm>
            <a:off x="6067763" y="2136737"/>
            <a:ext cx="3436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</a:t>
            </a:r>
          </a:p>
        </p:txBody>
      </p:sp>
      <p:sp>
        <p:nvSpPr>
          <p:cNvPr id="22" name="Oval 21"/>
          <p:cNvSpPr/>
          <p:nvPr/>
        </p:nvSpPr>
        <p:spPr>
          <a:xfrm>
            <a:off x="5839451" y="2344530"/>
            <a:ext cx="92596" cy="9259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ontent Placeholder 2"/>
          <p:cNvSpPr>
            <a:spLocks noGrp="1"/>
          </p:cNvSpPr>
          <p:nvPr>
            <p:ph idx="1"/>
          </p:nvPr>
        </p:nvSpPr>
        <p:spPr>
          <a:xfrm>
            <a:off x="1709196" y="3791820"/>
            <a:ext cx="8580399" cy="2479107"/>
          </a:xfrm>
        </p:spPr>
        <p:txBody>
          <a:bodyPr>
            <a:normAutofit/>
          </a:bodyPr>
          <a:lstStyle/>
          <a:p>
            <a:r>
              <a:rPr lang="en-US" dirty="0"/>
              <a:t>Break the tetrahedron </a:t>
            </a:r>
            <a:r>
              <a:rPr lang="en-US" sz="1800" dirty="0"/>
              <a:t>ABCD</a:t>
            </a:r>
            <a:r>
              <a:rPr lang="en-US" dirty="0"/>
              <a:t> into four sub </a:t>
            </a:r>
            <a:r>
              <a:rPr lang="en-US" dirty="0" err="1"/>
              <a:t>tetrahedra</a:t>
            </a:r>
            <a:r>
              <a:rPr lang="en-US" dirty="0"/>
              <a:t>: </a:t>
            </a:r>
            <a:r>
              <a:rPr lang="en-US" sz="2000" dirty="0"/>
              <a:t>ABCP</a:t>
            </a:r>
            <a:r>
              <a:rPr lang="en-US" dirty="0"/>
              <a:t>, </a:t>
            </a:r>
            <a:r>
              <a:rPr lang="en-US" sz="2000" dirty="0"/>
              <a:t>BDCP</a:t>
            </a:r>
            <a:r>
              <a:rPr lang="en-US" dirty="0"/>
              <a:t>, </a:t>
            </a:r>
            <a:r>
              <a:rPr lang="en-US" sz="2000" dirty="0"/>
              <a:t>ACDP</a:t>
            </a:r>
            <a:r>
              <a:rPr lang="en-US" dirty="0"/>
              <a:t>, </a:t>
            </a:r>
            <a:r>
              <a:rPr lang="en-US" sz="2000" dirty="0"/>
              <a:t>ADBP</a:t>
            </a:r>
          </a:p>
          <a:p>
            <a:r>
              <a:rPr lang="en-US" dirty="0"/>
              <a:t>Calculate the volume of each small </a:t>
            </a:r>
            <a:r>
              <a:rPr lang="en-US" dirty="0" err="1"/>
              <a:t>tetrahedra</a:t>
            </a:r>
            <a:r>
              <a:rPr lang="en-US" dirty="0"/>
              <a:t> </a:t>
            </a:r>
          </a:p>
          <a:p>
            <a:r>
              <a:rPr lang="en-US" dirty="0"/>
              <a:t>Calculate P’s parametric (tetrahedral) coordinates based on the ratios of the sub-volumes </a:t>
            </a:r>
            <a:endParaRPr lang="en-US" sz="2400" dirty="0"/>
          </a:p>
        </p:txBody>
      </p:sp>
      <p:cxnSp>
        <p:nvCxnSpPr>
          <p:cNvPr id="25" name="Straight Connector 24"/>
          <p:cNvCxnSpPr/>
          <p:nvPr/>
        </p:nvCxnSpPr>
        <p:spPr>
          <a:xfrm rot="5400000" flipH="1" flipV="1">
            <a:off x="5619067" y="1951978"/>
            <a:ext cx="722296" cy="175096"/>
          </a:xfrm>
          <a:prstGeom prst="line">
            <a:avLst/>
          </a:prstGeom>
          <a:ln w="222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endCxn id="22" idx="6"/>
          </p:cNvCxnSpPr>
          <p:nvPr/>
        </p:nvCxnSpPr>
        <p:spPr>
          <a:xfrm rot="10800000">
            <a:off x="5932047" y="2390830"/>
            <a:ext cx="812214" cy="450111"/>
          </a:xfrm>
          <a:prstGeom prst="line">
            <a:avLst/>
          </a:prstGeom>
          <a:ln w="222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stCxn id="6" idx="2"/>
          </p:cNvCxnSpPr>
          <p:nvPr/>
        </p:nvCxnSpPr>
        <p:spPr>
          <a:xfrm rot="5400000" flipH="1" flipV="1">
            <a:off x="5247256" y="2075493"/>
            <a:ext cx="330075" cy="946911"/>
          </a:xfrm>
          <a:prstGeom prst="line">
            <a:avLst/>
          </a:prstGeom>
          <a:ln w="222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6" idx="4"/>
          </p:cNvCxnSpPr>
          <p:nvPr/>
        </p:nvCxnSpPr>
        <p:spPr>
          <a:xfrm rot="5400000" flipH="1">
            <a:off x="5577888" y="2695767"/>
            <a:ext cx="883234" cy="273361"/>
          </a:xfrm>
          <a:prstGeom prst="line">
            <a:avLst/>
          </a:prstGeom>
          <a:ln w="222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3" name="Group 42"/>
          <p:cNvGrpSpPr/>
          <p:nvPr/>
        </p:nvGrpSpPr>
        <p:grpSpPr>
          <a:xfrm>
            <a:off x="4574636" y="1447546"/>
            <a:ext cx="2528245" cy="2130963"/>
            <a:chOff x="3050635" y="1447545"/>
            <a:chExt cx="2528245" cy="2130963"/>
          </a:xfrm>
        </p:grpSpPr>
        <p:sp>
          <p:nvSpPr>
            <p:cNvPr id="44" name="TextBox 43"/>
            <p:cNvSpPr txBox="1"/>
            <p:nvPr/>
          </p:nvSpPr>
          <p:spPr>
            <a:xfrm>
              <a:off x="3050635" y="2490297"/>
              <a:ext cx="36420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A</a:t>
              </a: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4265171" y="3116843"/>
              <a:ext cx="35208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B</a:t>
              </a: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5230107" y="2603692"/>
              <a:ext cx="34877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C</a:t>
              </a: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4705326" y="1447545"/>
              <a:ext cx="37402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D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Lerp in Tetrahedron</a:t>
            </a:r>
          </a:p>
        </p:txBody>
      </p:sp>
      <p:sp>
        <p:nvSpPr>
          <p:cNvPr id="4" name="Rectangle 3"/>
          <p:cNvSpPr/>
          <p:nvPr/>
        </p:nvSpPr>
        <p:spPr>
          <a:xfrm>
            <a:off x="3391852" y="1228953"/>
            <a:ext cx="5472563" cy="211451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Symbol" charset="2"/>
              <a:cs typeface="Symbol" charset="2"/>
            </a:endParaRPr>
          </a:p>
        </p:txBody>
      </p:sp>
      <p:grpSp>
        <p:nvGrpSpPr>
          <p:cNvPr id="3" name="Group 19"/>
          <p:cNvGrpSpPr/>
          <p:nvPr/>
        </p:nvGrpSpPr>
        <p:grpSpPr>
          <a:xfrm>
            <a:off x="4958225" y="1444596"/>
            <a:ext cx="1786036" cy="1603246"/>
            <a:chOff x="3079805" y="1651427"/>
            <a:chExt cx="1786036" cy="1603246"/>
          </a:xfrm>
        </p:grpSpPr>
        <p:sp>
          <p:nvSpPr>
            <p:cNvPr id="6" name="Isosceles Triangle 5"/>
            <p:cNvSpPr/>
            <p:nvPr/>
          </p:nvSpPr>
          <p:spPr>
            <a:xfrm rot="1482375">
              <a:off x="3293125" y="1651427"/>
              <a:ext cx="1340008" cy="1406993"/>
            </a:xfrm>
            <a:prstGeom prst="triangle">
              <a:avLst>
                <a:gd name="adj" fmla="val 44184"/>
              </a:avLst>
            </a:prstGeom>
            <a:noFill/>
            <a:ln w="222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Connector 6"/>
            <p:cNvCxnSpPr/>
            <p:nvPr/>
          </p:nvCxnSpPr>
          <p:spPr>
            <a:xfrm>
              <a:off x="3079805" y="2721130"/>
              <a:ext cx="1786036" cy="100115"/>
            </a:xfrm>
            <a:prstGeom prst="line">
              <a:avLst/>
            </a:prstGeom>
            <a:ln w="22225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rot="16200000" flipV="1">
              <a:off x="3955348" y="1910751"/>
              <a:ext cx="1142866" cy="678121"/>
            </a:xfrm>
            <a:prstGeom prst="line">
              <a:avLst/>
            </a:prstGeom>
            <a:ln w="2222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V="1">
              <a:off x="4265108" y="2834525"/>
              <a:ext cx="600733" cy="420148"/>
            </a:xfrm>
            <a:prstGeom prst="line">
              <a:avLst/>
            </a:prstGeom>
            <a:ln w="2222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/>
          <p:cNvSpPr txBox="1"/>
          <p:nvPr/>
        </p:nvSpPr>
        <p:spPr>
          <a:xfrm>
            <a:off x="6067763" y="1929906"/>
            <a:ext cx="3436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</a:t>
            </a:r>
          </a:p>
        </p:txBody>
      </p:sp>
      <p:sp>
        <p:nvSpPr>
          <p:cNvPr id="22" name="Oval 21"/>
          <p:cNvSpPr/>
          <p:nvPr/>
        </p:nvSpPr>
        <p:spPr>
          <a:xfrm>
            <a:off x="5839451" y="2137699"/>
            <a:ext cx="92596" cy="9259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 rot="5400000" flipH="1" flipV="1">
            <a:off x="5619067" y="1745147"/>
            <a:ext cx="722296" cy="175096"/>
          </a:xfrm>
          <a:prstGeom prst="line">
            <a:avLst/>
          </a:prstGeom>
          <a:ln w="222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endCxn id="22" idx="6"/>
          </p:cNvCxnSpPr>
          <p:nvPr/>
        </p:nvCxnSpPr>
        <p:spPr>
          <a:xfrm rot="10800000">
            <a:off x="5932047" y="2183999"/>
            <a:ext cx="812214" cy="450111"/>
          </a:xfrm>
          <a:prstGeom prst="line">
            <a:avLst/>
          </a:prstGeom>
          <a:ln w="222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stCxn id="6" idx="2"/>
          </p:cNvCxnSpPr>
          <p:nvPr/>
        </p:nvCxnSpPr>
        <p:spPr>
          <a:xfrm rot="5400000" flipH="1" flipV="1">
            <a:off x="5247256" y="1868662"/>
            <a:ext cx="330075" cy="946911"/>
          </a:xfrm>
          <a:prstGeom prst="line">
            <a:avLst/>
          </a:prstGeom>
          <a:ln w="222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6" idx="4"/>
          </p:cNvCxnSpPr>
          <p:nvPr/>
        </p:nvCxnSpPr>
        <p:spPr>
          <a:xfrm rot="5400000" flipH="1">
            <a:off x="5577888" y="2488936"/>
            <a:ext cx="883234" cy="273361"/>
          </a:xfrm>
          <a:prstGeom prst="line">
            <a:avLst/>
          </a:prstGeom>
          <a:ln w="222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" name="Group 42"/>
          <p:cNvGrpSpPr/>
          <p:nvPr/>
        </p:nvGrpSpPr>
        <p:grpSpPr>
          <a:xfrm>
            <a:off x="4574636" y="1240715"/>
            <a:ext cx="2528245" cy="2130963"/>
            <a:chOff x="3050635" y="1447545"/>
            <a:chExt cx="2528245" cy="2130963"/>
          </a:xfrm>
        </p:grpSpPr>
        <p:sp>
          <p:nvSpPr>
            <p:cNvPr id="44" name="TextBox 43"/>
            <p:cNvSpPr txBox="1"/>
            <p:nvPr/>
          </p:nvSpPr>
          <p:spPr>
            <a:xfrm>
              <a:off x="3050635" y="2490297"/>
              <a:ext cx="36420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A</a:t>
              </a: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4265171" y="3116843"/>
              <a:ext cx="35208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B</a:t>
              </a: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5230107" y="2603692"/>
              <a:ext cx="34877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C</a:t>
              </a: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4705326" y="1447545"/>
              <a:ext cx="37402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D</a:t>
              </a:r>
            </a:p>
          </p:txBody>
        </p:sp>
      </p:grpSp>
      <p:sp>
        <p:nvSpPr>
          <p:cNvPr id="26" name="Content Placeholder 2"/>
          <p:cNvSpPr>
            <a:spLocks noGrp="1"/>
          </p:cNvSpPr>
          <p:nvPr>
            <p:ph idx="1"/>
          </p:nvPr>
        </p:nvSpPr>
        <p:spPr>
          <a:xfrm>
            <a:off x="1709196" y="3584989"/>
            <a:ext cx="8580399" cy="2479107"/>
          </a:xfrm>
        </p:spPr>
        <p:txBody>
          <a:bodyPr>
            <a:normAutofit/>
          </a:bodyPr>
          <a:lstStyle/>
          <a:p>
            <a:r>
              <a:rPr lang="en-US" dirty="0"/>
              <a:t>Tetrahedral coordinates of P:  (</a:t>
            </a:r>
            <a:r>
              <a:rPr lang="en-US" dirty="0" err="1">
                <a:latin typeface="Symbol" charset="2"/>
                <a:cs typeface="Symbol" charset="2"/>
              </a:rPr>
              <a:t>a,b,g,d</a:t>
            </a:r>
            <a:r>
              <a:rPr lang="en-US" dirty="0">
                <a:latin typeface="Symbol" charset="2"/>
                <a:cs typeface="Symbol" charset="2"/>
              </a:rPr>
              <a:t>)</a:t>
            </a:r>
          </a:p>
          <a:p>
            <a:pPr>
              <a:buNone/>
            </a:pPr>
            <a:r>
              <a:rPr lang="en-US" sz="2400" dirty="0"/>
              <a:t>	  </a:t>
            </a:r>
            <a:r>
              <a:rPr lang="en-US" sz="2400" dirty="0">
                <a:latin typeface="Symbol" charset="2"/>
                <a:cs typeface="Symbol" charset="2"/>
              </a:rPr>
              <a:t>a = </a:t>
            </a:r>
            <a:r>
              <a:rPr lang="en-US" sz="2400" dirty="0">
                <a:cs typeface="Symbol" charset="2"/>
              </a:rPr>
              <a:t>V</a:t>
            </a:r>
            <a:r>
              <a:rPr lang="en-US" sz="2400" baseline="-25000" dirty="0">
                <a:cs typeface="Symbol" charset="2"/>
              </a:rPr>
              <a:t>BDCP</a:t>
            </a:r>
            <a:r>
              <a:rPr lang="en-US" sz="2400" dirty="0">
                <a:latin typeface="Symbol" charset="2"/>
                <a:cs typeface="Symbol" charset="2"/>
              </a:rPr>
              <a:t> / </a:t>
            </a:r>
            <a:r>
              <a:rPr lang="en-US" sz="2400" dirty="0">
                <a:cs typeface="Symbol" charset="2"/>
              </a:rPr>
              <a:t>V</a:t>
            </a:r>
            <a:r>
              <a:rPr lang="en-US" sz="2400" baseline="-25000" dirty="0">
                <a:cs typeface="Symbol" charset="2"/>
              </a:rPr>
              <a:t>ABCD</a:t>
            </a:r>
            <a:r>
              <a:rPr lang="en-US" sz="2400" dirty="0">
                <a:cs typeface="Symbol" charset="2"/>
              </a:rPr>
              <a:t> </a:t>
            </a:r>
            <a:r>
              <a:rPr lang="en-US" sz="2400" dirty="0"/>
              <a:t> </a:t>
            </a:r>
          </a:p>
          <a:p>
            <a:pPr>
              <a:buNone/>
            </a:pPr>
            <a:r>
              <a:rPr lang="en-US" sz="2400" dirty="0">
                <a:latin typeface="Symbol" charset="2"/>
                <a:cs typeface="Symbol" charset="2"/>
              </a:rPr>
              <a:t>     </a:t>
            </a:r>
            <a:r>
              <a:rPr lang="en-US" sz="2400" dirty="0" err="1">
                <a:latin typeface="Symbol" charset="2"/>
                <a:cs typeface="Symbol" charset="2"/>
              </a:rPr>
              <a:t>b</a:t>
            </a:r>
            <a:r>
              <a:rPr lang="en-US" sz="2400" dirty="0">
                <a:latin typeface="Symbol" charset="2"/>
                <a:cs typeface="Symbol" charset="2"/>
              </a:rPr>
              <a:t> = </a:t>
            </a:r>
            <a:r>
              <a:rPr lang="en-US" sz="2400" dirty="0">
                <a:cs typeface="Symbol" charset="2"/>
              </a:rPr>
              <a:t>V</a:t>
            </a:r>
            <a:r>
              <a:rPr lang="en-US" sz="2400" baseline="-25000" dirty="0">
                <a:cs typeface="Symbol" charset="2"/>
              </a:rPr>
              <a:t>ACDP</a:t>
            </a:r>
            <a:r>
              <a:rPr lang="en-US" sz="2400" dirty="0">
                <a:latin typeface="Symbol" charset="2"/>
                <a:cs typeface="Symbol" charset="2"/>
              </a:rPr>
              <a:t> / </a:t>
            </a:r>
            <a:r>
              <a:rPr lang="en-US" sz="2400" dirty="0">
                <a:cs typeface="Symbol" charset="2"/>
              </a:rPr>
              <a:t>V</a:t>
            </a:r>
            <a:r>
              <a:rPr lang="en-US" sz="2400" baseline="-25000" dirty="0">
                <a:cs typeface="Symbol" charset="2"/>
              </a:rPr>
              <a:t>ABCD</a:t>
            </a:r>
            <a:r>
              <a:rPr lang="en-US" sz="2400" dirty="0">
                <a:cs typeface="Symbol" charset="2"/>
              </a:rPr>
              <a:t> </a:t>
            </a:r>
            <a:endParaRPr lang="en-US" sz="2400" dirty="0"/>
          </a:p>
          <a:p>
            <a:pPr>
              <a:buFont typeface="Symbol" pitchFamily="-111" charset="2"/>
              <a:buChar char=" "/>
            </a:pPr>
            <a:r>
              <a:rPr lang="en-US" sz="2400" dirty="0">
                <a:latin typeface="Symbol" charset="2"/>
                <a:cs typeface="Symbol" charset="2"/>
              </a:rPr>
              <a:t>  g = </a:t>
            </a:r>
            <a:r>
              <a:rPr lang="en-US" sz="2400" dirty="0">
                <a:cs typeface="Symbol" charset="2"/>
              </a:rPr>
              <a:t>V</a:t>
            </a:r>
            <a:r>
              <a:rPr lang="en-US" sz="2400" baseline="-25000" dirty="0">
                <a:cs typeface="Symbol" charset="2"/>
              </a:rPr>
              <a:t>ADBP</a:t>
            </a:r>
            <a:r>
              <a:rPr lang="en-US" sz="2400" dirty="0">
                <a:latin typeface="Symbol" charset="2"/>
                <a:cs typeface="Symbol" charset="2"/>
              </a:rPr>
              <a:t> / </a:t>
            </a:r>
            <a:r>
              <a:rPr lang="en-US" sz="2400" dirty="0">
                <a:cs typeface="Symbol" charset="2"/>
              </a:rPr>
              <a:t>V</a:t>
            </a:r>
            <a:r>
              <a:rPr lang="en-US" sz="2400" baseline="-25000" dirty="0">
                <a:cs typeface="Symbol" charset="2"/>
              </a:rPr>
              <a:t>ABCD</a:t>
            </a:r>
          </a:p>
          <a:p>
            <a:pPr>
              <a:buFont typeface="Symbol" pitchFamily="-111" charset="2"/>
              <a:buChar char=" "/>
            </a:pPr>
            <a:r>
              <a:rPr lang="en-US" sz="2400" dirty="0">
                <a:latin typeface="Symbol" charset="2"/>
                <a:cs typeface="Symbol" charset="2"/>
              </a:rPr>
              <a:t>  d = </a:t>
            </a:r>
            <a:r>
              <a:rPr lang="en-US" sz="2400" dirty="0">
                <a:cs typeface="Symbol" charset="2"/>
              </a:rPr>
              <a:t>V</a:t>
            </a:r>
            <a:r>
              <a:rPr lang="en-US" sz="2400" baseline="-25000" dirty="0">
                <a:cs typeface="Symbol" charset="2"/>
              </a:rPr>
              <a:t>ABCP</a:t>
            </a:r>
            <a:r>
              <a:rPr lang="en-US" sz="2400" dirty="0">
                <a:latin typeface="Symbol" charset="2"/>
                <a:cs typeface="Symbol" charset="2"/>
              </a:rPr>
              <a:t> / </a:t>
            </a:r>
            <a:r>
              <a:rPr lang="en-US" sz="2400" dirty="0">
                <a:cs typeface="Symbol" charset="2"/>
              </a:rPr>
              <a:t>V</a:t>
            </a:r>
            <a:r>
              <a:rPr lang="en-US" sz="2400" baseline="-25000" dirty="0">
                <a:cs typeface="Symbol" charset="2"/>
              </a:rPr>
              <a:t>ABCD</a:t>
            </a:r>
            <a:r>
              <a:rPr lang="en-US" sz="2400" dirty="0">
                <a:cs typeface="Symbol" charset="2"/>
              </a:rPr>
              <a:t>  </a:t>
            </a:r>
          </a:p>
          <a:p>
            <a:pPr>
              <a:buNone/>
            </a:pPr>
            <a:endParaRPr lang="en-US" sz="2400" dirty="0"/>
          </a:p>
        </p:txBody>
      </p:sp>
      <p:grpSp>
        <p:nvGrpSpPr>
          <p:cNvPr id="27" name="Group 26"/>
          <p:cNvGrpSpPr/>
          <p:nvPr/>
        </p:nvGrpSpPr>
        <p:grpSpPr>
          <a:xfrm>
            <a:off x="1607360" y="5852443"/>
            <a:ext cx="9192344" cy="854042"/>
            <a:chOff x="91352" y="5655628"/>
            <a:chExt cx="8456686" cy="854042"/>
          </a:xfrm>
        </p:grpSpPr>
        <p:sp>
          <p:nvSpPr>
            <p:cNvPr id="28" name="Content Placeholder 2"/>
            <p:cNvSpPr txBox="1">
              <a:spLocks/>
            </p:cNvSpPr>
            <p:nvPr/>
          </p:nvSpPr>
          <p:spPr>
            <a:xfrm>
              <a:off x="91352" y="5702046"/>
              <a:ext cx="8229607" cy="807624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/>
            </a:bodyPr>
            <a:lstStyle/>
            <a:p>
              <a:pPr marL="342900" indent="-342900">
                <a:spcBef>
                  <a:spcPct val="20000"/>
                </a:spcBef>
                <a:buFont typeface="Arial"/>
                <a:buChar char="•"/>
                <a:defRPr/>
              </a:pPr>
              <a:r>
                <a:rPr lang="en-US" sz="2800" dirty="0"/>
                <a:t>Linearly interpolated value of P:  </a:t>
              </a:r>
              <a:r>
                <a:rPr lang="en-US" sz="2595" dirty="0"/>
                <a:t>V</a:t>
              </a:r>
              <a:r>
                <a:rPr lang="en-US" sz="2595" baseline="-25000" dirty="0"/>
                <a:t>A</a:t>
              </a:r>
              <a:r>
                <a:rPr lang="en-US" sz="2595" dirty="0"/>
                <a:t> * </a:t>
              </a:r>
              <a:r>
                <a:rPr lang="en-US" sz="2595" dirty="0">
                  <a:latin typeface="Symbol" charset="2"/>
                  <a:cs typeface="Symbol" charset="2"/>
                </a:rPr>
                <a:t>a</a:t>
              </a:r>
              <a:r>
                <a:rPr lang="en-US" sz="2595" dirty="0"/>
                <a:t> + V</a:t>
              </a:r>
              <a:r>
                <a:rPr lang="en-US" sz="2595" baseline="-25000" dirty="0"/>
                <a:t>B</a:t>
              </a:r>
              <a:r>
                <a:rPr lang="en-US" sz="2595" dirty="0"/>
                <a:t> * </a:t>
              </a:r>
              <a:r>
                <a:rPr lang="en-US" sz="2595" dirty="0" err="1">
                  <a:latin typeface="Symbol" charset="2"/>
                  <a:cs typeface="Symbol" charset="2"/>
                </a:rPr>
                <a:t>b</a:t>
              </a:r>
              <a:r>
                <a:rPr lang="en-US" sz="2595" dirty="0"/>
                <a:t> + V</a:t>
              </a:r>
              <a:r>
                <a:rPr lang="en-US" sz="2595" baseline="-25000" dirty="0"/>
                <a:t>C</a:t>
              </a:r>
              <a:r>
                <a:rPr lang="en-US" sz="2595" dirty="0"/>
                <a:t> * </a:t>
              </a:r>
              <a:r>
                <a:rPr lang="en-US" sz="2595" dirty="0" err="1">
                  <a:latin typeface="Symbol" charset="2"/>
                  <a:cs typeface="Symbol" charset="2"/>
                </a:rPr>
                <a:t>g</a:t>
              </a:r>
              <a:r>
                <a:rPr lang="en-US" sz="2595" dirty="0">
                  <a:latin typeface="Symbol" charset="2"/>
                  <a:cs typeface="Symbol" charset="2"/>
                </a:rPr>
                <a:t> + </a:t>
              </a:r>
              <a:r>
                <a:rPr lang="en-US" sz="2595" dirty="0"/>
                <a:t>V</a:t>
              </a:r>
              <a:r>
                <a:rPr lang="en-US" sz="2595" baseline="-25000" dirty="0"/>
                <a:t>D</a:t>
              </a:r>
              <a:r>
                <a:rPr lang="en-US" sz="2595" dirty="0"/>
                <a:t> * </a:t>
              </a:r>
              <a:r>
                <a:rPr lang="en-US" sz="2595" dirty="0" err="1">
                  <a:latin typeface="Symbol" charset="2"/>
                  <a:cs typeface="Symbol" charset="2"/>
                </a:rPr>
                <a:t>d</a:t>
              </a:r>
              <a:r>
                <a:rPr lang="en-US" sz="2595" dirty="0">
                  <a:latin typeface="Symbol" charset="2"/>
                  <a:cs typeface="Symbol" charset="2"/>
                </a:rPr>
                <a:t> </a:t>
              </a:r>
              <a:r>
                <a:rPr lang="en-US" sz="2595" dirty="0"/>
                <a:t> </a:t>
              </a:r>
            </a:p>
          </p:txBody>
        </p:sp>
        <p:grpSp>
          <p:nvGrpSpPr>
            <p:cNvPr id="30" name="Group 28"/>
            <p:cNvGrpSpPr/>
            <p:nvPr/>
          </p:nvGrpSpPr>
          <p:grpSpPr>
            <a:xfrm>
              <a:off x="4508714" y="5655628"/>
              <a:ext cx="4039324" cy="602600"/>
              <a:chOff x="1486038" y="5224725"/>
              <a:chExt cx="5450159" cy="602600"/>
            </a:xfrm>
          </p:grpSpPr>
          <p:sp>
            <p:nvSpPr>
              <p:cNvPr id="31" name="TextBox 30"/>
              <p:cNvSpPr txBox="1"/>
              <p:nvPr/>
            </p:nvSpPr>
            <p:spPr>
              <a:xfrm>
                <a:off x="2686316" y="5304104"/>
                <a:ext cx="424988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sz="2800" dirty="0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1486038" y="5224725"/>
                <a:ext cx="4987908" cy="602600"/>
              </a:xfrm>
              <a:prstGeom prst="rect">
                <a:avLst/>
              </a:prstGeom>
              <a:noFill/>
              <a:ln w="22225">
                <a:solidFill>
                  <a:srgbClr val="FF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number chart with numbers&#10;&#10;Description automatically generated with medium confidence">
            <a:extLst>
              <a:ext uri="{FF2B5EF4-FFF2-40B4-BE49-F238E27FC236}">
                <a16:creationId xmlns:a16="http://schemas.microsoft.com/office/drawing/2014/main" id="{A839523C-6FED-E553-5B9B-8E48BCB734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6899" y="3284060"/>
            <a:ext cx="5829300" cy="2298700"/>
          </a:xfrm>
          <a:prstGeom prst="rect">
            <a:avLst/>
          </a:prstGeom>
        </p:spPr>
      </p:pic>
      <p:pic>
        <p:nvPicPr>
          <p:cNvPr id="23" name="Picture 22" descr="Screen Shot 2014-10-13 at 3.36.49 PM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6712" y="5396047"/>
            <a:ext cx="676935" cy="1173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Volume of Tetrahedron</a:t>
            </a:r>
          </a:p>
        </p:txBody>
      </p:sp>
      <p:grpSp>
        <p:nvGrpSpPr>
          <p:cNvPr id="4" name="Group 19"/>
          <p:cNvGrpSpPr/>
          <p:nvPr/>
        </p:nvGrpSpPr>
        <p:grpSpPr>
          <a:xfrm>
            <a:off x="4958225" y="1401056"/>
            <a:ext cx="1786036" cy="1603246"/>
            <a:chOff x="3079805" y="1651427"/>
            <a:chExt cx="1786036" cy="1603246"/>
          </a:xfrm>
        </p:grpSpPr>
        <p:sp>
          <p:nvSpPr>
            <p:cNvPr id="5" name="Isosceles Triangle 4"/>
            <p:cNvSpPr/>
            <p:nvPr/>
          </p:nvSpPr>
          <p:spPr>
            <a:xfrm rot="1482375">
              <a:off x="3293125" y="1651427"/>
              <a:ext cx="1340008" cy="1406993"/>
            </a:xfrm>
            <a:prstGeom prst="triangle">
              <a:avLst>
                <a:gd name="adj" fmla="val 44184"/>
              </a:avLst>
            </a:prstGeom>
            <a:noFill/>
            <a:ln w="222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Connector 5"/>
            <p:cNvCxnSpPr/>
            <p:nvPr/>
          </p:nvCxnSpPr>
          <p:spPr>
            <a:xfrm>
              <a:off x="3079805" y="2721130"/>
              <a:ext cx="1786036" cy="100115"/>
            </a:xfrm>
            <a:prstGeom prst="line">
              <a:avLst/>
            </a:prstGeom>
            <a:ln w="22225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 rot="16200000" flipV="1">
              <a:off x="3955348" y="1910751"/>
              <a:ext cx="1142866" cy="678121"/>
            </a:xfrm>
            <a:prstGeom prst="line">
              <a:avLst/>
            </a:prstGeom>
            <a:ln w="2222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 flipV="1">
              <a:off x="4265108" y="2834525"/>
              <a:ext cx="600733" cy="420148"/>
            </a:xfrm>
            <a:prstGeom prst="line">
              <a:avLst/>
            </a:prstGeom>
            <a:ln w="2222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3422720" y="2363167"/>
            <a:ext cx="15086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1</a:t>
            </a:r>
            <a:r>
              <a:rPr lang="en-US" sz="2400" dirty="0"/>
              <a:t> (x</a:t>
            </a:r>
            <a:r>
              <a:rPr lang="en-US" sz="2400" baseline="-25000" dirty="0"/>
              <a:t>1</a:t>
            </a:r>
            <a:r>
              <a:rPr lang="en-US" sz="2400" dirty="0"/>
              <a:t>,y</a:t>
            </a:r>
            <a:r>
              <a:rPr lang="en-US" sz="2400" baseline="-25000" dirty="0"/>
              <a:t>1</a:t>
            </a:r>
            <a:r>
              <a:rPr lang="en-US" sz="2400" dirty="0"/>
              <a:t>,z</a:t>
            </a:r>
            <a:r>
              <a:rPr lang="en-US" sz="2400" baseline="-25000" dirty="0"/>
              <a:t>1</a:t>
            </a:r>
            <a:r>
              <a:rPr lang="en-US" sz="2400" dirty="0"/>
              <a:t>)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389206" y="3053228"/>
            <a:ext cx="1456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2</a:t>
            </a:r>
            <a:r>
              <a:rPr lang="en-US" sz="2400" dirty="0"/>
              <a:t> (x</a:t>
            </a:r>
            <a:r>
              <a:rPr lang="en-US" sz="2400" baseline="-25000" dirty="0"/>
              <a:t>2</a:t>
            </a:r>
            <a:r>
              <a:rPr lang="en-US" sz="2400" dirty="0"/>
              <a:t>,y</a:t>
            </a:r>
            <a:r>
              <a:rPr lang="en-US" sz="2400" baseline="-25000" dirty="0"/>
              <a:t>2</a:t>
            </a:r>
            <a:r>
              <a:rPr lang="en-US" sz="2400" dirty="0"/>
              <a:t>,z</a:t>
            </a:r>
            <a:r>
              <a:rPr lang="en-US" sz="2400" baseline="-25000" dirty="0"/>
              <a:t>2</a:t>
            </a:r>
            <a:r>
              <a:rPr lang="en-US" sz="2400" dirty="0"/>
              <a:t>)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845855" y="2363167"/>
            <a:ext cx="1456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3</a:t>
            </a:r>
            <a:r>
              <a:rPr lang="en-US" sz="2400" dirty="0"/>
              <a:t> (x</a:t>
            </a:r>
            <a:r>
              <a:rPr lang="en-US" sz="2400" baseline="-25000" dirty="0"/>
              <a:t>3</a:t>
            </a:r>
            <a:r>
              <a:rPr lang="en-US" sz="2400" dirty="0"/>
              <a:t>,y</a:t>
            </a:r>
            <a:r>
              <a:rPr lang="en-US" sz="2400" baseline="-25000" dirty="0"/>
              <a:t>3</a:t>
            </a:r>
            <a:r>
              <a:rPr lang="en-US" sz="2400" dirty="0"/>
              <a:t>,z</a:t>
            </a:r>
            <a:r>
              <a:rPr lang="en-US" sz="2400" baseline="-25000" dirty="0"/>
              <a:t>3</a:t>
            </a:r>
            <a:r>
              <a:rPr lang="en-US" sz="2400" dirty="0"/>
              <a:t>)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360571" y="1197175"/>
            <a:ext cx="1456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4</a:t>
            </a:r>
            <a:r>
              <a:rPr lang="en-US" sz="2400" dirty="0"/>
              <a:t> (x</a:t>
            </a:r>
            <a:r>
              <a:rPr lang="en-US" sz="2400" baseline="-25000" dirty="0"/>
              <a:t>4</a:t>
            </a:r>
            <a:r>
              <a:rPr lang="en-US" sz="2400" dirty="0"/>
              <a:t>,y</a:t>
            </a:r>
            <a:r>
              <a:rPr lang="en-US" sz="2400" baseline="-25000" dirty="0"/>
              <a:t>4</a:t>
            </a:r>
            <a:r>
              <a:rPr lang="en-US" sz="2400" dirty="0"/>
              <a:t>,z</a:t>
            </a:r>
            <a:r>
              <a:rPr lang="en-US" sz="2400" baseline="-25000" dirty="0"/>
              <a:t>4</a:t>
            </a:r>
            <a:r>
              <a:rPr lang="en-US" sz="2400" dirty="0"/>
              <a:t>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6441677-58BB-6334-C190-F6E625D96209}"/>
              </a:ext>
            </a:extLst>
          </p:cNvPr>
          <p:cNvSpPr txBox="1"/>
          <p:nvPr/>
        </p:nvSpPr>
        <p:spPr>
          <a:xfrm>
            <a:off x="1605394" y="5429993"/>
            <a:ext cx="907626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V will be positive if when you look at the triangle 123</a:t>
            </a:r>
            <a:r>
              <a:rPr lang="en-US" sz="2400" baseline="-25000" dirty="0"/>
              <a:t> </a:t>
            </a:r>
            <a:r>
              <a:rPr lang="en-US" sz="2400" dirty="0"/>
              <a:t>from vertex 4, vertex 1 2 3 are in a counterclockwise order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E28B21-F29C-4A6A-0052-00CDFC8D0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5D72F2-800C-8AC9-D002-7AC5955D75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 of the following slides are adapted from the excellent course materials and tutorials made available by:</a:t>
            </a:r>
          </a:p>
          <a:p>
            <a:pPr lvl="1"/>
            <a:r>
              <a:rPr lang="en-US" dirty="0"/>
              <a:t>Prof. Han-Wei Shen (The Ohio State University)</a:t>
            </a:r>
          </a:p>
          <a:p>
            <a:pPr lvl="1"/>
            <a:r>
              <a:rPr lang="en-US" dirty="0"/>
              <a:t>Prof. Klaus Mueller (State University of New York at Stony Brook)</a:t>
            </a:r>
          </a:p>
          <a:p>
            <a:pPr lvl="1"/>
            <a:r>
              <a:rPr lang="en-US" dirty="0"/>
              <a:t>David DeMarle (Intel)</a:t>
            </a:r>
          </a:p>
        </p:txBody>
      </p:sp>
    </p:spTree>
    <p:extLst>
      <p:ext uri="{BB962C8B-B14F-4D97-AF65-F5344CB8AC3E}">
        <p14:creationId xmlns:p14="http://schemas.microsoft.com/office/powerpoint/2010/main" val="20891161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F745C-8D83-9B8C-E27D-B694454489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5604" y="2999120"/>
            <a:ext cx="8067333" cy="1390480"/>
          </a:xfrm>
        </p:spPr>
        <p:txBody>
          <a:bodyPr>
            <a:noAutofit/>
          </a:bodyPr>
          <a:lstStyle/>
          <a:p>
            <a:pPr algn="ctr"/>
            <a:r>
              <a:rPr lang="en-US" sz="5400" dirty="0"/>
              <a:t>Data Visualization with ParaView</a:t>
            </a:r>
          </a:p>
        </p:txBody>
      </p:sp>
      <p:pic>
        <p:nvPicPr>
          <p:cNvPr id="7" name="object 4">
            <a:extLst>
              <a:ext uri="{FF2B5EF4-FFF2-40B4-BE49-F238E27FC236}">
                <a16:creationId xmlns:a16="http://schemas.microsoft.com/office/drawing/2014/main" id="{73736D0B-807B-600A-D14A-036981FB7209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18350" y="1598295"/>
            <a:ext cx="1894042" cy="1204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508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2BC647-D001-DC8B-B528-D8224FA01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ParaView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3CD11C-2588-654A-A1DD-A2AC7F747E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6419"/>
            <a:ext cx="7010400" cy="4979931"/>
          </a:xfrm>
        </p:spPr>
        <p:txBody>
          <a:bodyPr/>
          <a:lstStyle/>
          <a:p>
            <a:r>
              <a:rPr lang="en-US" sz="2800" dirty="0">
                <a:cs typeface="Arial"/>
              </a:rPr>
              <a:t>An open-source,</a:t>
            </a:r>
            <a:r>
              <a:rPr lang="en-US" sz="2800" spc="5" dirty="0">
                <a:cs typeface="Arial"/>
              </a:rPr>
              <a:t> </a:t>
            </a:r>
            <a:r>
              <a:rPr lang="en-US" sz="2800" dirty="0">
                <a:cs typeface="Arial"/>
              </a:rPr>
              <a:t>scalable,</a:t>
            </a:r>
            <a:r>
              <a:rPr lang="en-US" sz="2800" spc="5" dirty="0">
                <a:cs typeface="Arial"/>
              </a:rPr>
              <a:t> </a:t>
            </a:r>
            <a:r>
              <a:rPr lang="en-US" sz="2800" spc="-10" dirty="0">
                <a:cs typeface="Arial"/>
              </a:rPr>
              <a:t>multi-</a:t>
            </a:r>
            <a:r>
              <a:rPr lang="en-US" sz="2800" dirty="0">
                <a:cs typeface="Arial"/>
              </a:rPr>
              <a:t>platform</a:t>
            </a:r>
            <a:r>
              <a:rPr lang="en-US" sz="2800" spc="10" dirty="0">
                <a:cs typeface="Arial"/>
              </a:rPr>
              <a:t> </a:t>
            </a:r>
            <a:r>
              <a:rPr lang="en-US" sz="2800" spc="-10" dirty="0">
                <a:cs typeface="Arial"/>
              </a:rPr>
              <a:t>visualization application</a:t>
            </a:r>
          </a:p>
          <a:p>
            <a:r>
              <a:rPr lang="en-US" sz="2800" dirty="0">
                <a:cs typeface="Arial"/>
              </a:rPr>
              <a:t>Support</a:t>
            </a:r>
            <a:r>
              <a:rPr lang="en-US" sz="2800" spc="-10" dirty="0">
                <a:cs typeface="Arial"/>
              </a:rPr>
              <a:t> </a:t>
            </a:r>
            <a:r>
              <a:rPr lang="en-US" sz="2800" dirty="0">
                <a:cs typeface="Arial"/>
              </a:rPr>
              <a:t>for</a:t>
            </a:r>
            <a:r>
              <a:rPr lang="en-US" sz="2800" spc="-10" dirty="0">
                <a:cs typeface="Arial"/>
              </a:rPr>
              <a:t> </a:t>
            </a:r>
            <a:r>
              <a:rPr lang="en-US" sz="2800" dirty="0">
                <a:cs typeface="Arial"/>
              </a:rPr>
              <a:t>distributed</a:t>
            </a:r>
            <a:r>
              <a:rPr lang="en-US" sz="2800" spc="-5" dirty="0">
                <a:cs typeface="Arial"/>
              </a:rPr>
              <a:t> </a:t>
            </a:r>
            <a:r>
              <a:rPr lang="en-US" sz="2800" dirty="0">
                <a:cs typeface="Arial"/>
              </a:rPr>
              <a:t>computation</a:t>
            </a:r>
            <a:r>
              <a:rPr lang="en-US" sz="2800" spc="-5" dirty="0">
                <a:cs typeface="Arial"/>
              </a:rPr>
              <a:t> </a:t>
            </a:r>
            <a:r>
              <a:rPr lang="en-US" sz="2800" dirty="0">
                <a:cs typeface="Arial"/>
              </a:rPr>
              <a:t>models</a:t>
            </a:r>
            <a:r>
              <a:rPr lang="en-US" sz="2800" spc="-10" dirty="0">
                <a:cs typeface="Arial"/>
              </a:rPr>
              <a:t> </a:t>
            </a:r>
            <a:r>
              <a:rPr lang="en-US" sz="2800" spc="-25" dirty="0">
                <a:cs typeface="Arial"/>
              </a:rPr>
              <a:t>to </a:t>
            </a:r>
            <a:r>
              <a:rPr lang="en-US" sz="2800" dirty="0">
                <a:cs typeface="Arial"/>
              </a:rPr>
              <a:t>process</a:t>
            </a:r>
            <a:r>
              <a:rPr lang="en-US" sz="2800" spc="-20" dirty="0">
                <a:cs typeface="Arial"/>
              </a:rPr>
              <a:t> </a:t>
            </a:r>
            <a:r>
              <a:rPr lang="en-US" sz="2800" dirty="0">
                <a:cs typeface="Arial"/>
              </a:rPr>
              <a:t>large data </a:t>
            </a:r>
            <a:r>
              <a:rPr lang="en-US" sz="2800" spc="-20" dirty="0">
                <a:cs typeface="Arial"/>
              </a:rPr>
              <a:t>sets</a:t>
            </a:r>
          </a:p>
          <a:p>
            <a:r>
              <a:rPr lang="en-US" sz="2800" dirty="0">
                <a:cs typeface="Arial"/>
              </a:rPr>
              <a:t>An</a:t>
            </a:r>
            <a:r>
              <a:rPr lang="en-US" sz="2800" spc="-5" dirty="0">
                <a:cs typeface="Arial"/>
              </a:rPr>
              <a:t> </a:t>
            </a:r>
            <a:r>
              <a:rPr lang="en-US" sz="2800" dirty="0">
                <a:cs typeface="Arial"/>
              </a:rPr>
              <a:t>open,</a:t>
            </a:r>
            <a:r>
              <a:rPr lang="en-US" sz="2800" spc="-5" dirty="0">
                <a:cs typeface="Arial"/>
              </a:rPr>
              <a:t> </a:t>
            </a:r>
            <a:r>
              <a:rPr lang="en-US" sz="2800" dirty="0">
                <a:cs typeface="Arial"/>
              </a:rPr>
              <a:t>flexible,</a:t>
            </a:r>
            <a:r>
              <a:rPr lang="en-US" sz="2800" spc="-10" dirty="0">
                <a:cs typeface="Arial"/>
              </a:rPr>
              <a:t> </a:t>
            </a:r>
            <a:r>
              <a:rPr lang="en-US" sz="2800" dirty="0">
                <a:cs typeface="Arial"/>
              </a:rPr>
              <a:t>and intuitive</a:t>
            </a:r>
            <a:r>
              <a:rPr lang="en-US" sz="2800" spc="-5" dirty="0">
                <a:cs typeface="Arial"/>
              </a:rPr>
              <a:t> </a:t>
            </a:r>
            <a:r>
              <a:rPr lang="en-US" sz="2800" dirty="0">
                <a:cs typeface="Arial"/>
              </a:rPr>
              <a:t>user</a:t>
            </a:r>
            <a:r>
              <a:rPr lang="en-US" sz="2800" spc="-5" dirty="0">
                <a:cs typeface="Arial"/>
              </a:rPr>
              <a:t> </a:t>
            </a:r>
            <a:r>
              <a:rPr lang="en-US" sz="2800" spc="-10" dirty="0">
                <a:cs typeface="Arial"/>
              </a:rPr>
              <a:t>interface</a:t>
            </a:r>
          </a:p>
          <a:p>
            <a:r>
              <a:rPr lang="en-US" sz="2800" dirty="0">
                <a:cs typeface="Arial"/>
              </a:rPr>
              <a:t>An</a:t>
            </a:r>
            <a:r>
              <a:rPr lang="en-US" sz="2800" spc="-5" dirty="0">
                <a:cs typeface="Arial"/>
              </a:rPr>
              <a:t> </a:t>
            </a:r>
            <a:r>
              <a:rPr lang="en-US" sz="2800" dirty="0">
                <a:cs typeface="Arial"/>
              </a:rPr>
              <a:t>extensible,</a:t>
            </a:r>
            <a:r>
              <a:rPr lang="en-US" sz="2800" spc="-5" dirty="0">
                <a:cs typeface="Arial"/>
              </a:rPr>
              <a:t> </a:t>
            </a:r>
            <a:r>
              <a:rPr lang="en-US" sz="2800" dirty="0">
                <a:cs typeface="Arial"/>
              </a:rPr>
              <a:t>modular</a:t>
            </a:r>
            <a:r>
              <a:rPr lang="en-US" sz="2800" spc="-10" dirty="0">
                <a:cs typeface="Arial"/>
              </a:rPr>
              <a:t> </a:t>
            </a:r>
            <a:r>
              <a:rPr lang="en-US" sz="2800" dirty="0">
                <a:cs typeface="Arial"/>
              </a:rPr>
              <a:t>architecture based</a:t>
            </a:r>
            <a:r>
              <a:rPr lang="en-US" sz="2800" spc="-5" dirty="0">
                <a:cs typeface="Arial"/>
              </a:rPr>
              <a:t> </a:t>
            </a:r>
            <a:r>
              <a:rPr lang="en-US" sz="2800" dirty="0">
                <a:cs typeface="Arial"/>
              </a:rPr>
              <a:t>on </a:t>
            </a:r>
            <a:r>
              <a:rPr lang="en-US" sz="2800" spc="-20" dirty="0">
                <a:cs typeface="Arial"/>
              </a:rPr>
              <a:t>open </a:t>
            </a:r>
            <a:r>
              <a:rPr lang="en-US" sz="2800" spc="-10" dirty="0">
                <a:cs typeface="Arial"/>
              </a:rPr>
              <a:t>standards</a:t>
            </a:r>
          </a:p>
          <a:p>
            <a:r>
              <a:rPr lang="en-US" sz="2800" dirty="0">
                <a:cs typeface="Arial"/>
              </a:rPr>
              <a:t>A</a:t>
            </a:r>
            <a:r>
              <a:rPr lang="en-US" sz="2800" spc="-5" dirty="0">
                <a:cs typeface="Arial"/>
              </a:rPr>
              <a:t> </a:t>
            </a:r>
            <a:r>
              <a:rPr lang="en-US" sz="2800" dirty="0">
                <a:cs typeface="Arial"/>
              </a:rPr>
              <a:t>flexible BSD 3 Clause </a:t>
            </a:r>
            <a:r>
              <a:rPr lang="en-US" sz="2800" spc="-10" dirty="0">
                <a:cs typeface="Arial"/>
              </a:rPr>
              <a:t>license</a:t>
            </a:r>
          </a:p>
          <a:p>
            <a:r>
              <a:rPr lang="en-US" sz="2800" dirty="0">
                <a:cs typeface="Arial"/>
              </a:rPr>
              <a:t>Commercial</a:t>
            </a:r>
            <a:r>
              <a:rPr lang="en-US" sz="2800" spc="-5" dirty="0">
                <a:cs typeface="Arial"/>
              </a:rPr>
              <a:t> </a:t>
            </a:r>
            <a:r>
              <a:rPr lang="en-US" sz="2800" dirty="0">
                <a:cs typeface="Arial"/>
              </a:rPr>
              <a:t>maintenance and </a:t>
            </a:r>
            <a:r>
              <a:rPr lang="en-US" sz="2800" spc="-10" dirty="0">
                <a:cs typeface="Arial"/>
              </a:rPr>
              <a:t>support</a:t>
            </a:r>
            <a:endParaRPr lang="en-US" sz="2800" dirty="0">
              <a:cs typeface="Arial"/>
            </a:endParaRPr>
          </a:p>
          <a:p>
            <a:endParaRPr lang="en-US" sz="2800" dirty="0">
              <a:cs typeface="Arial"/>
            </a:endParaRPr>
          </a:p>
          <a:p>
            <a:endParaRPr lang="en-US" sz="2800" dirty="0">
              <a:cs typeface="Arial"/>
            </a:endParaRPr>
          </a:p>
          <a:p>
            <a:endParaRPr lang="en-US" sz="2800" dirty="0">
              <a:cs typeface="Arial"/>
            </a:endParaRPr>
          </a:p>
          <a:p>
            <a:endParaRPr lang="en-US" sz="2800" dirty="0">
              <a:cs typeface="Arial"/>
            </a:endParaRPr>
          </a:p>
          <a:p>
            <a:endParaRPr lang="en-US" dirty="0"/>
          </a:p>
        </p:txBody>
      </p:sp>
      <p:pic>
        <p:nvPicPr>
          <p:cNvPr id="4" name="Picture 3" descr="A map of the world&#10;&#10;Description automatically generated with low confidence">
            <a:extLst>
              <a:ext uri="{FF2B5EF4-FFF2-40B4-BE49-F238E27FC236}">
                <a16:creationId xmlns:a16="http://schemas.microsoft.com/office/drawing/2014/main" id="{FEB6570B-3426-0606-1611-E4599906AA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2671" y="3854450"/>
            <a:ext cx="3314700" cy="2501900"/>
          </a:xfrm>
          <a:prstGeom prst="rect">
            <a:avLst/>
          </a:prstGeom>
        </p:spPr>
      </p:pic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F9A6AA95-3504-3CB4-957C-8248D23C02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2671" y="1355478"/>
            <a:ext cx="3276600" cy="24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441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33749" y="1013551"/>
            <a:ext cx="10124501" cy="5448167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D270BF48-5F27-C6B9-472C-63B972D57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ParaView on the Desktop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7899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66092" y="1079654"/>
            <a:ext cx="9099932" cy="5398265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8A5FD42F-C0D0-A03E-5D0F-C7B12E850A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ParaView on the Web</a:t>
            </a:r>
          </a:p>
        </p:txBody>
      </p:sp>
    </p:spTree>
    <p:extLst>
      <p:ext uri="{BB962C8B-B14F-4D97-AF65-F5344CB8AC3E}">
        <p14:creationId xmlns:p14="http://schemas.microsoft.com/office/powerpoint/2010/main" val="32829241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20317" y="1282104"/>
            <a:ext cx="5383209" cy="3301496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206500" y="4812370"/>
            <a:ext cx="9677399" cy="8745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spcBef>
                <a:spcPts val="100"/>
              </a:spcBef>
            </a:pPr>
            <a:r>
              <a:rPr sz="2800" dirty="0">
                <a:cs typeface="Arial"/>
              </a:rPr>
              <a:t>Python</a:t>
            </a:r>
            <a:r>
              <a:rPr sz="2800" spc="-40" dirty="0">
                <a:cs typeface="Arial"/>
              </a:rPr>
              <a:t> </a:t>
            </a:r>
            <a:r>
              <a:rPr sz="2800" dirty="0">
                <a:cs typeface="Arial"/>
              </a:rPr>
              <a:t>scripts</a:t>
            </a:r>
            <a:r>
              <a:rPr sz="2800" spc="-25" dirty="0">
                <a:cs typeface="Arial"/>
              </a:rPr>
              <a:t> </a:t>
            </a:r>
            <a:r>
              <a:rPr sz="2800" dirty="0">
                <a:cs typeface="Arial"/>
              </a:rPr>
              <a:t>can</a:t>
            </a:r>
            <a:r>
              <a:rPr sz="2800" spc="-30" dirty="0">
                <a:cs typeface="Arial"/>
              </a:rPr>
              <a:t> </a:t>
            </a:r>
            <a:r>
              <a:rPr sz="2800" dirty="0">
                <a:cs typeface="Arial"/>
              </a:rPr>
              <a:t>control</a:t>
            </a:r>
            <a:r>
              <a:rPr sz="2800" spc="-25" dirty="0">
                <a:cs typeface="Arial"/>
              </a:rPr>
              <a:t> </a:t>
            </a:r>
            <a:r>
              <a:rPr sz="2800" dirty="0">
                <a:cs typeface="Arial"/>
              </a:rPr>
              <a:t>ParaView</a:t>
            </a:r>
            <a:r>
              <a:rPr sz="2800" spc="-30" dirty="0">
                <a:cs typeface="Arial"/>
              </a:rPr>
              <a:t> </a:t>
            </a:r>
            <a:r>
              <a:rPr sz="2800" dirty="0">
                <a:cs typeface="Arial"/>
              </a:rPr>
              <a:t>with</a:t>
            </a:r>
            <a:r>
              <a:rPr sz="2800" spc="-25" dirty="0">
                <a:cs typeface="Arial"/>
              </a:rPr>
              <a:t> </a:t>
            </a:r>
            <a:r>
              <a:rPr sz="2800" dirty="0">
                <a:cs typeface="Arial"/>
              </a:rPr>
              <a:t>or</a:t>
            </a:r>
            <a:r>
              <a:rPr sz="2800" spc="-30" dirty="0">
                <a:cs typeface="Arial"/>
              </a:rPr>
              <a:t> </a:t>
            </a:r>
            <a:r>
              <a:rPr sz="2800" dirty="0">
                <a:cs typeface="Arial"/>
              </a:rPr>
              <a:t>without</a:t>
            </a:r>
            <a:r>
              <a:rPr sz="2800" spc="-25" dirty="0">
                <a:cs typeface="Arial"/>
              </a:rPr>
              <a:t> </a:t>
            </a:r>
            <a:r>
              <a:rPr sz="2800" dirty="0">
                <a:cs typeface="Arial"/>
              </a:rPr>
              <a:t>the</a:t>
            </a:r>
            <a:r>
              <a:rPr sz="2800" spc="-30" dirty="0">
                <a:cs typeface="Arial"/>
              </a:rPr>
              <a:t> </a:t>
            </a:r>
            <a:r>
              <a:rPr sz="2800" dirty="0">
                <a:cs typeface="Arial"/>
              </a:rPr>
              <a:t>GUI</a:t>
            </a:r>
            <a:r>
              <a:rPr sz="2800" spc="-25" dirty="0">
                <a:cs typeface="Arial"/>
              </a:rPr>
              <a:t> in </a:t>
            </a:r>
            <a:r>
              <a:rPr sz="2800" dirty="0">
                <a:cs typeface="Arial"/>
              </a:rPr>
              <a:t>order</a:t>
            </a:r>
            <a:r>
              <a:rPr sz="2800" spc="-35" dirty="0">
                <a:cs typeface="Arial"/>
              </a:rPr>
              <a:t> </a:t>
            </a:r>
            <a:r>
              <a:rPr sz="2800" dirty="0">
                <a:cs typeface="Arial"/>
              </a:rPr>
              <a:t>to</a:t>
            </a:r>
            <a:r>
              <a:rPr sz="2800" spc="-35" dirty="0">
                <a:cs typeface="Arial"/>
              </a:rPr>
              <a:t> </a:t>
            </a:r>
            <a:r>
              <a:rPr sz="2800" dirty="0">
                <a:cs typeface="Arial"/>
              </a:rPr>
              <a:t>create</a:t>
            </a:r>
            <a:r>
              <a:rPr sz="2800" spc="-30" dirty="0">
                <a:cs typeface="Arial"/>
              </a:rPr>
              <a:t> </a:t>
            </a:r>
            <a:r>
              <a:rPr sz="2800" dirty="0">
                <a:cs typeface="Arial"/>
              </a:rPr>
              <a:t>reproducible</a:t>
            </a:r>
            <a:r>
              <a:rPr sz="2800" spc="-35" dirty="0">
                <a:cs typeface="Arial"/>
              </a:rPr>
              <a:t> </a:t>
            </a:r>
            <a:r>
              <a:rPr sz="2800" dirty="0">
                <a:cs typeface="Arial"/>
              </a:rPr>
              <a:t>and</a:t>
            </a:r>
            <a:r>
              <a:rPr sz="2800" spc="-35" dirty="0">
                <a:cs typeface="Arial"/>
              </a:rPr>
              <a:t> </a:t>
            </a:r>
            <a:r>
              <a:rPr sz="2800" dirty="0">
                <a:cs typeface="Arial"/>
              </a:rPr>
              <a:t>customizable</a:t>
            </a:r>
            <a:r>
              <a:rPr sz="2800" spc="-30" dirty="0">
                <a:cs typeface="Arial"/>
              </a:rPr>
              <a:t> </a:t>
            </a:r>
            <a:r>
              <a:rPr sz="2800" spc="-10" dirty="0">
                <a:cs typeface="Arial"/>
              </a:rPr>
              <a:t>visualizations.</a:t>
            </a:r>
            <a:endParaRPr sz="2800" dirty="0">
              <a:cs typeface="Arial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491E7A9-148A-CF7E-3D8C-FC6B252D2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ParaView</a:t>
            </a:r>
            <a:r>
              <a:rPr lang="en-US" spc="-25" dirty="0"/>
              <a:t> </a:t>
            </a:r>
            <a:r>
              <a:rPr lang="en-US" dirty="0"/>
              <a:t>Scripting</a:t>
            </a:r>
            <a:r>
              <a:rPr lang="en-US" spc="-15" dirty="0"/>
              <a:t> </a:t>
            </a:r>
            <a:r>
              <a:rPr lang="en-US" dirty="0"/>
              <a:t>-</a:t>
            </a:r>
            <a:r>
              <a:rPr lang="en-US" spc="-10" dirty="0"/>
              <a:t> Python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00146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85582" y="1145629"/>
            <a:ext cx="8596828" cy="5178054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F1C70BA9-D57F-10E5-A966-8265DADDA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ParaView Immersive</a:t>
            </a:r>
          </a:p>
        </p:txBody>
      </p:sp>
    </p:spTree>
    <p:extLst>
      <p:ext uri="{BB962C8B-B14F-4D97-AF65-F5344CB8AC3E}">
        <p14:creationId xmlns:p14="http://schemas.microsoft.com/office/powerpoint/2010/main" val="26911199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04222" y="1145628"/>
            <a:ext cx="8560106" cy="4869581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BB8BC699-2246-88FF-BD00-DE31511B37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ParaView for HPC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6878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05918" y="1086850"/>
            <a:ext cx="7550499" cy="4090939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88FBFDEE-7E74-200D-56FD-1E77A3926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ParaView</a:t>
            </a:r>
            <a:r>
              <a:rPr lang="en-US" spc="-20" dirty="0"/>
              <a:t> </a:t>
            </a:r>
            <a:r>
              <a:rPr lang="en-US" spc="-10" dirty="0"/>
              <a:t>Catalyst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22FD1F9-CE4D-4321-E80F-A50474CAB5F8}"/>
              </a:ext>
            </a:extLst>
          </p:cNvPr>
          <p:cNvSpPr txBox="1"/>
          <p:nvPr/>
        </p:nvSpPr>
        <p:spPr>
          <a:xfrm>
            <a:off x="1271113" y="5497866"/>
            <a:ext cx="92698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cs typeface="Calibri"/>
              </a:rPr>
              <a:t>Community</a:t>
            </a:r>
            <a:r>
              <a:rPr lang="en-US" sz="2400" spc="-30" dirty="0">
                <a:cs typeface="Calibri"/>
              </a:rPr>
              <a:t> </a:t>
            </a:r>
            <a:r>
              <a:rPr lang="en-US" sz="2400" dirty="0">
                <a:cs typeface="Calibri"/>
              </a:rPr>
              <a:t>Atmosphere</a:t>
            </a:r>
            <a:r>
              <a:rPr lang="en-US" sz="2400" spc="-25" dirty="0">
                <a:cs typeface="Calibri"/>
              </a:rPr>
              <a:t> </a:t>
            </a:r>
            <a:r>
              <a:rPr lang="en-US" sz="2400" dirty="0">
                <a:cs typeface="Calibri"/>
              </a:rPr>
              <a:t>Model</a:t>
            </a:r>
            <a:r>
              <a:rPr lang="en-US" sz="2400" spc="-25" dirty="0">
                <a:cs typeface="Calibri"/>
              </a:rPr>
              <a:t> </a:t>
            </a:r>
            <a:r>
              <a:rPr lang="en-US" sz="2400" dirty="0">
                <a:cs typeface="Calibri"/>
              </a:rPr>
              <a:t>Data Visualized using ParaView Catalyst’s In Situ Capability</a:t>
            </a:r>
          </a:p>
        </p:txBody>
      </p:sp>
    </p:spTree>
    <p:extLst>
      <p:ext uri="{BB962C8B-B14F-4D97-AF65-F5344CB8AC3E}">
        <p14:creationId xmlns:p14="http://schemas.microsoft.com/office/powerpoint/2010/main" val="57686024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1BE05D-F234-DA90-9738-4CB79A2C0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</a:t>
            </a:r>
            <a:r>
              <a:rPr lang="en-US" spc="-10" dirty="0"/>
              <a:t>Ranges Handled by ParaView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05E5FF-19FF-6C5D-F10B-467495DBA3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>
                <a:cs typeface="Arial"/>
              </a:rPr>
              <a:t>Used</a:t>
            </a:r>
            <a:r>
              <a:rPr lang="en-US" sz="2800" spc="-15" dirty="0">
                <a:cs typeface="Arial"/>
              </a:rPr>
              <a:t> </a:t>
            </a:r>
            <a:r>
              <a:rPr lang="en-US" sz="2800" dirty="0">
                <a:cs typeface="Arial"/>
              </a:rPr>
              <a:t>for</a:t>
            </a:r>
            <a:r>
              <a:rPr lang="en-US" sz="2800" spc="-5" dirty="0">
                <a:cs typeface="Arial"/>
              </a:rPr>
              <a:t> </a:t>
            </a:r>
            <a:r>
              <a:rPr lang="en-US" sz="2800" dirty="0">
                <a:cs typeface="Arial"/>
              </a:rPr>
              <a:t>all ranges</a:t>
            </a:r>
            <a:r>
              <a:rPr lang="en-US" sz="2800" spc="-10" dirty="0">
                <a:cs typeface="Arial"/>
              </a:rPr>
              <a:t> </a:t>
            </a:r>
            <a:r>
              <a:rPr lang="en-US" sz="2800" dirty="0">
                <a:cs typeface="Arial"/>
              </a:rPr>
              <a:t>of</a:t>
            </a:r>
            <a:r>
              <a:rPr lang="en-US" sz="2800" spc="-5" dirty="0">
                <a:cs typeface="Arial"/>
              </a:rPr>
              <a:t> </a:t>
            </a:r>
            <a:r>
              <a:rPr lang="en-US" sz="2800" dirty="0">
                <a:cs typeface="Arial"/>
              </a:rPr>
              <a:t>data </a:t>
            </a:r>
            <a:r>
              <a:rPr lang="en-US" sz="2800" spc="-10" dirty="0">
                <a:cs typeface="Arial"/>
              </a:rPr>
              <a:t>size</a:t>
            </a:r>
          </a:p>
          <a:p>
            <a:r>
              <a:rPr lang="en-US" sz="2800" dirty="0">
                <a:cs typeface="Arial"/>
              </a:rPr>
              <a:t>Landmarks</a:t>
            </a:r>
            <a:r>
              <a:rPr lang="en-US" sz="2800" spc="-5" dirty="0">
                <a:cs typeface="Arial"/>
              </a:rPr>
              <a:t> </a:t>
            </a:r>
            <a:r>
              <a:rPr lang="en-US" sz="2800" dirty="0">
                <a:cs typeface="Arial"/>
              </a:rPr>
              <a:t>of</a:t>
            </a:r>
            <a:r>
              <a:rPr lang="en-US" sz="2800" spc="-5" dirty="0">
                <a:cs typeface="Arial"/>
              </a:rPr>
              <a:t> </a:t>
            </a:r>
            <a:r>
              <a:rPr lang="en-US" sz="2800" spc="-10" dirty="0">
                <a:cs typeface="Arial"/>
              </a:rPr>
              <a:t>usage</a:t>
            </a:r>
          </a:p>
          <a:p>
            <a:pPr marL="533400" lvl="1" indent="-228600">
              <a:spcBef>
                <a:spcPts val="620"/>
              </a:spcBef>
              <a:buChar char="–"/>
              <a:tabLst>
                <a:tab pos="533400" algn="l"/>
              </a:tabLst>
            </a:pPr>
            <a:r>
              <a:rPr lang="en-US" sz="2800" dirty="0">
                <a:cs typeface="Arial"/>
              </a:rPr>
              <a:t>6</a:t>
            </a:r>
            <a:r>
              <a:rPr lang="en-US" sz="2800" spc="-5" dirty="0">
                <a:cs typeface="Arial"/>
              </a:rPr>
              <a:t> </a:t>
            </a:r>
            <a:r>
              <a:rPr lang="en-US" sz="2800" dirty="0">
                <a:cs typeface="Arial"/>
              </a:rPr>
              <a:t>billion structured</a:t>
            </a:r>
            <a:r>
              <a:rPr lang="en-US" sz="2800" spc="-5" dirty="0">
                <a:cs typeface="Arial"/>
              </a:rPr>
              <a:t> </a:t>
            </a:r>
            <a:r>
              <a:rPr lang="en-US" sz="2800" dirty="0">
                <a:cs typeface="Arial"/>
              </a:rPr>
              <a:t>cells</a:t>
            </a:r>
            <a:r>
              <a:rPr lang="en-US" sz="2800" spc="-5" dirty="0">
                <a:cs typeface="Arial"/>
              </a:rPr>
              <a:t> </a:t>
            </a:r>
            <a:r>
              <a:rPr lang="en-US" sz="2800" spc="-10" dirty="0">
                <a:cs typeface="Arial"/>
              </a:rPr>
              <a:t>(2005)</a:t>
            </a:r>
            <a:endParaRPr lang="en-US" sz="2800" dirty="0">
              <a:cs typeface="Arial"/>
            </a:endParaRPr>
          </a:p>
          <a:p>
            <a:pPr marL="533400" lvl="1" indent="-228600">
              <a:spcBef>
                <a:spcPts val="520"/>
              </a:spcBef>
              <a:buChar char="–"/>
              <a:tabLst>
                <a:tab pos="533400" algn="l"/>
              </a:tabLst>
            </a:pPr>
            <a:r>
              <a:rPr lang="en-US" sz="2800" dirty="0">
                <a:cs typeface="Arial"/>
              </a:rPr>
              <a:t>250</a:t>
            </a:r>
            <a:r>
              <a:rPr lang="en-US" sz="2800" spc="-5" dirty="0">
                <a:cs typeface="Arial"/>
              </a:rPr>
              <a:t> </a:t>
            </a:r>
            <a:r>
              <a:rPr lang="en-US" sz="2800" dirty="0">
                <a:cs typeface="Arial"/>
              </a:rPr>
              <a:t>million unstructured</a:t>
            </a:r>
            <a:r>
              <a:rPr lang="en-US" sz="2800" spc="-5" dirty="0">
                <a:cs typeface="Arial"/>
              </a:rPr>
              <a:t> </a:t>
            </a:r>
            <a:r>
              <a:rPr lang="en-US" sz="2800" dirty="0">
                <a:cs typeface="Arial"/>
              </a:rPr>
              <a:t>cells</a:t>
            </a:r>
            <a:r>
              <a:rPr lang="en-US" sz="2800" spc="-5" dirty="0">
                <a:cs typeface="Arial"/>
              </a:rPr>
              <a:t> </a:t>
            </a:r>
            <a:r>
              <a:rPr lang="en-US" sz="2800" spc="-10" dirty="0">
                <a:cs typeface="Arial"/>
              </a:rPr>
              <a:t>(2005)</a:t>
            </a:r>
            <a:endParaRPr lang="en-US" sz="2800" dirty="0">
              <a:cs typeface="Arial"/>
            </a:endParaRPr>
          </a:p>
          <a:p>
            <a:pPr marL="533400" lvl="1" indent="-228600">
              <a:spcBef>
                <a:spcPts val="620"/>
              </a:spcBef>
              <a:buChar char="–"/>
              <a:tabLst>
                <a:tab pos="533400" algn="l"/>
              </a:tabLst>
            </a:pPr>
            <a:r>
              <a:rPr lang="en-US" sz="2800" dirty="0">
                <a:cs typeface="Arial"/>
              </a:rPr>
              <a:t>Billions</a:t>
            </a:r>
            <a:r>
              <a:rPr lang="en-US" sz="2800" spc="-5" dirty="0">
                <a:cs typeface="Arial"/>
              </a:rPr>
              <a:t> </a:t>
            </a:r>
            <a:r>
              <a:rPr lang="en-US" sz="2800" dirty="0">
                <a:cs typeface="Arial"/>
              </a:rPr>
              <a:t>of</a:t>
            </a:r>
            <a:r>
              <a:rPr lang="en-US" sz="2800" spc="-5" dirty="0">
                <a:cs typeface="Arial"/>
              </a:rPr>
              <a:t> </a:t>
            </a:r>
            <a:r>
              <a:rPr lang="en-US" sz="2800" dirty="0">
                <a:cs typeface="Arial"/>
              </a:rPr>
              <a:t>AMR cells</a:t>
            </a:r>
            <a:r>
              <a:rPr lang="en-US" sz="2800" spc="-5" dirty="0">
                <a:cs typeface="Arial"/>
              </a:rPr>
              <a:t> </a:t>
            </a:r>
            <a:r>
              <a:rPr lang="en-US" sz="2800" spc="-10" dirty="0">
                <a:cs typeface="Arial"/>
              </a:rPr>
              <a:t>(2008)</a:t>
            </a:r>
            <a:endParaRPr lang="en-US" sz="2800" dirty="0">
              <a:cs typeface="Arial"/>
            </a:endParaRPr>
          </a:p>
          <a:p>
            <a:pPr marL="533400" lvl="1" indent="-228600">
              <a:spcBef>
                <a:spcPts val="620"/>
              </a:spcBef>
              <a:buChar char="–"/>
              <a:tabLst>
                <a:tab pos="533400" algn="l"/>
              </a:tabLst>
            </a:pPr>
            <a:r>
              <a:rPr lang="en-US" sz="2800" dirty="0">
                <a:cs typeface="Arial"/>
              </a:rPr>
              <a:t>Scaling</a:t>
            </a:r>
            <a:r>
              <a:rPr lang="en-US" sz="2800" spc="-5" dirty="0">
                <a:cs typeface="Arial"/>
              </a:rPr>
              <a:t> </a:t>
            </a:r>
            <a:r>
              <a:rPr lang="en-US" sz="2800" dirty="0">
                <a:cs typeface="Arial"/>
              </a:rPr>
              <a:t>test</a:t>
            </a:r>
            <a:r>
              <a:rPr lang="en-US" sz="2800" spc="-5" dirty="0">
                <a:cs typeface="Arial"/>
              </a:rPr>
              <a:t> </a:t>
            </a:r>
            <a:r>
              <a:rPr lang="en-US" sz="2800" dirty="0">
                <a:cs typeface="Arial"/>
              </a:rPr>
              <a:t>over</a:t>
            </a:r>
            <a:r>
              <a:rPr lang="en-US" sz="2800" spc="-5" dirty="0">
                <a:cs typeface="Arial"/>
              </a:rPr>
              <a:t> </a:t>
            </a:r>
            <a:r>
              <a:rPr lang="en-US" sz="2800" dirty="0">
                <a:cs typeface="Arial"/>
              </a:rPr>
              <a:t>1</a:t>
            </a:r>
            <a:r>
              <a:rPr lang="en-US" sz="2800" spc="-5" dirty="0">
                <a:cs typeface="Arial"/>
              </a:rPr>
              <a:t> </a:t>
            </a:r>
            <a:r>
              <a:rPr lang="en-US" sz="2800" dirty="0">
                <a:cs typeface="Arial"/>
              </a:rPr>
              <a:t>Trillion cells</a:t>
            </a:r>
            <a:r>
              <a:rPr lang="en-US" sz="2800" spc="-5" dirty="0">
                <a:cs typeface="Arial"/>
              </a:rPr>
              <a:t> </a:t>
            </a:r>
            <a:r>
              <a:rPr lang="en-US" sz="2800" spc="-10" dirty="0">
                <a:cs typeface="Arial"/>
              </a:rPr>
              <a:t>(2010)</a:t>
            </a:r>
            <a:endParaRPr lang="en-US" sz="2800" dirty="0">
              <a:cs typeface="Arial"/>
            </a:endParaRPr>
          </a:p>
          <a:p>
            <a:pPr marL="533400" lvl="1" indent="-228600">
              <a:spcBef>
                <a:spcPts val="520"/>
              </a:spcBef>
              <a:buChar char="–"/>
              <a:tabLst>
                <a:tab pos="533400" algn="l"/>
              </a:tabLst>
            </a:pPr>
            <a:r>
              <a:rPr lang="en-US" sz="2800" dirty="0">
                <a:cs typeface="Arial"/>
              </a:rPr>
              <a:t>6.33</a:t>
            </a:r>
            <a:r>
              <a:rPr lang="en-US" sz="2800" spc="-5" dirty="0">
                <a:cs typeface="Arial"/>
              </a:rPr>
              <a:t> </a:t>
            </a:r>
            <a:r>
              <a:rPr lang="en-US" sz="2800" dirty="0">
                <a:cs typeface="Arial"/>
              </a:rPr>
              <a:t>billion</a:t>
            </a:r>
            <a:r>
              <a:rPr lang="en-US" sz="2800" spc="-5" dirty="0">
                <a:cs typeface="Arial"/>
              </a:rPr>
              <a:t> </a:t>
            </a:r>
            <a:r>
              <a:rPr lang="en-US" sz="2800" dirty="0">
                <a:cs typeface="Arial"/>
              </a:rPr>
              <a:t>unstructured cells</a:t>
            </a:r>
            <a:r>
              <a:rPr lang="en-US" sz="2800" spc="-10" dirty="0">
                <a:cs typeface="Arial"/>
              </a:rPr>
              <a:t> </a:t>
            </a:r>
            <a:r>
              <a:rPr lang="en-US" sz="2800" dirty="0">
                <a:cs typeface="Arial"/>
              </a:rPr>
              <a:t>in</a:t>
            </a:r>
            <a:r>
              <a:rPr lang="en-US" sz="2800" spc="-5" dirty="0">
                <a:cs typeface="Arial"/>
              </a:rPr>
              <a:t> ParaView </a:t>
            </a:r>
            <a:r>
              <a:rPr lang="en-US" sz="2800" dirty="0">
                <a:cs typeface="Arial"/>
              </a:rPr>
              <a:t>Catalyst</a:t>
            </a:r>
            <a:r>
              <a:rPr lang="en-US" sz="2800" spc="-5" dirty="0">
                <a:cs typeface="Arial"/>
              </a:rPr>
              <a:t> </a:t>
            </a:r>
            <a:r>
              <a:rPr lang="en-US" sz="2800" spc="-10" dirty="0">
                <a:cs typeface="Arial"/>
              </a:rPr>
              <a:t>(2016)</a:t>
            </a:r>
            <a:endParaRPr lang="en-US" sz="2800" dirty="0">
              <a:cs typeface="Arial"/>
            </a:endParaRPr>
          </a:p>
          <a:p>
            <a:pPr marL="533400" lvl="1" indent="-228600">
              <a:spcBef>
                <a:spcPts val="620"/>
              </a:spcBef>
              <a:buChar char="–"/>
              <a:tabLst>
                <a:tab pos="533400" algn="l"/>
              </a:tabLst>
            </a:pPr>
            <a:r>
              <a:rPr lang="en-US" sz="2800" dirty="0">
                <a:cs typeface="Arial"/>
              </a:rPr>
              <a:t>1.1</a:t>
            </a:r>
            <a:r>
              <a:rPr lang="en-US" sz="2800" spc="-15" dirty="0">
                <a:cs typeface="Arial"/>
              </a:rPr>
              <a:t> </a:t>
            </a:r>
            <a:r>
              <a:rPr lang="en-US" sz="2800" dirty="0">
                <a:cs typeface="Arial"/>
              </a:rPr>
              <a:t>trillion</a:t>
            </a:r>
            <a:r>
              <a:rPr lang="en-US" sz="2800" spc="-5" dirty="0">
                <a:cs typeface="Arial"/>
              </a:rPr>
              <a:t> </a:t>
            </a:r>
            <a:r>
              <a:rPr lang="en-US" sz="2800" dirty="0">
                <a:cs typeface="Arial"/>
              </a:rPr>
              <a:t>unstructured</a:t>
            </a:r>
            <a:r>
              <a:rPr lang="en-US" sz="2800" spc="-5" dirty="0">
                <a:cs typeface="Arial"/>
              </a:rPr>
              <a:t> </a:t>
            </a:r>
            <a:r>
              <a:rPr lang="en-US" sz="2800" dirty="0">
                <a:cs typeface="Arial"/>
              </a:rPr>
              <a:t>cells</a:t>
            </a:r>
            <a:r>
              <a:rPr lang="en-US" sz="2800" spc="-10" dirty="0">
                <a:cs typeface="Arial"/>
              </a:rPr>
              <a:t> </a:t>
            </a:r>
            <a:r>
              <a:rPr lang="en-US" sz="2800" dirty="0">
                <a:cs typeface="Arial"/>
              </a:rPr>
              <a:t>scaling</a:t>
            </a:r>
            <a:r>
              <a:rPr lang="en-US" sz="2800" spc="-5" dirty="0">
                <a:cs typeface="Arial"/>
              </a:rPr>
              <a:t> </a:t>
            </a:r>
            <a:r>
              <a:rPr lang="en-US" sz="2800" dirty="0">
                <a:cs typeface="Arial"/>
              </a:rPr>
              <a:t>test</a:t>
            </a:r>
            <a:r>
              <a:rPr lang="en-US" sz="2800" spc="-5" dirty="0">
                <a:cs typeface="Arial"/>
              </a:rPr>
              <a:t> </a:t>
            </a:r>
            <a:r>
              <a:rPr lang="en-US" sz="2800" spc="-10" dirty="0">
                <a:cs typeface="Arial"/>
              </a:rPr>
              <a:t>(2016)</a:t>
            </a:r>
            <a:endParaRPr lang="en-US" sz="2800" dirty="0">
              <a:cs typeface="Arial"/>
            </a:endParaRPr>
          </a:p>
          <a:p>
            <a:endParaRPr lang="en-US" sz="2800" dirty="0">
              <a:cs typeface="Arial"/>
            </a:endParaRPr>
          </a:p>
          <a:p>
            <a:endParaRPr lang="en-US" sz="2800" spc="-10" dirty="0">
              <a:cs typeface="Arial"/>
            </a:endParaRPr>
          </a:p>
          <a:p>
            <a:endParaRPr lang="en-US" sz="2800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24506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1460339" y="1053334"/>
          <a:ext cx="9271321" cy="535904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178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63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452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63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5549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623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630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93152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992201">
                <a:tc gridSpan="2">
                  <a:txBody>
                    <a:bodyPr/>
                    <a:lstStyle/>
                    <a:p>
                      <a:pPr marL="167640">
                        <a:lnSpc>
                          <a:spcPct val="100000"/>
                        </a:lnSpc>
                        <a:spcBef>
                          <a:spcPts val="1800"/>
                        </a:spcBef>
                      </a:pPr>
                      <a:r>
                        <a:rPr sz="2000" dirty="0">
                          <a:latin typeface="Arial"/>
                          <a:cs typeface="Arial"/>
                        </a:rPr>
                        <a:t>ParaView</a:t>
                      </a:r>
                      <a:r>
                        <a:rPr sz="20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spc="-10" dirty="0">
                          <a:latin typeface="Arial"/>
                          <a:cs typeface="Arial"/>
                        </a:rPr>
                        <a:t>Client</a:t>
                      </a:r>
                      <a:endParaRPr sz="2000" dirty="0">
                        <a:latin typeface="Arial"/>
                        <a:cs typeface="Arial"/>
                      </a:endParaRPr>
                    </a:p>
                  </a:txBody>
                  <a:tcPr marL="0" marR="0" marT="22860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8AD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800"/>
                        </a:spcBef>
                      </a:pPr>
                      <a:r>
                        <a:rPr sz="2000" spc="-10" dirty="0">
                          <a:latin typeface="Arial"/>
                          <a:cs typeface="Arial"/>
                        </a:rPr>
                        <a:t>pvpython</a:t>
                      </a:r>
                      <a:endParaRPr sz="2000" dirty="0">
                        <a:latin typeface="Arial"/>
                        <a:cs typeface="Arial"/>
                      </a:endParaRPr>
                    </a:p>
                  </a:txBody>
                  <a:tcPr marL="0" marR="0" marT="22860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8AD8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16839">
                        <a:lnSpc>
                          <a:spcPct val="100000"/>
                        </a:lnSpc>
                        <a:spcBef>
                          <a:spcPts val="1800"/>
                        </a:spcBef>
                      </a:pPr>
                      <a:r>
                        <a:rPr sz="2000" spc="-10" dirty="0">
                          <a:latin typeface="Arial"/>
                          <a:cs typeface="Arial"/>
                        </a:rPr>
                        <a:t>ParaWeb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22860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8AD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116839">
                        <a:lnSpc>
                          <a:spcPct val="100000"/>
                        </a:lnSpc>
                        <a:spcBef>
                          <a:spcPts val="1800"/>
                        </a:spcBef>
                      </a:pPr>
                      <a:r>
                        <a:rPr sz="2000" spc="-10" dirty="0">
                          <a:latin typeface="Arial"/>
                          <a:cs typeface="Arial"/>
                        </a:rPr>
                        <a:t>Catalyst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22860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8AD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5405">
                        <a:lnSpc>
                          <a:spcPct val="100000"/>
                        </a:lnSpc>
                        <a:spcBef>
                          <a:spcPts val="1800"/>
                        </a:spcBef>
                      </a:pPr>
                      <a:r>
                        <a:rPr sz="2000" dirty="0">
                          <a:latin typeface="Arial"/>
                          <a:cs typeface="Arial"/>
                        </a:rPr>
                        <a:t>Custom</a:t>
                      </a:r>
                      <a:r>
                        <a:rPr sz="2000" spc="-1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spc="-25" dirty="0">
                          <a:latin typeface="Arial"/>
                          <a:cs typeface="Arial"/>
                        </a:rPr>
                        <a:t>App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22860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8A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5120">
                <a:tc gridSpan="8"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  <a:spcBef>
                          <a:spcPts val="660"/>
                        </a:spcBef>
                      </a:pPr>
                      <a:r>
                        <a:rPr sz="2400" dirty="0">
                          <a:latin typeface="Arial"/>
                          <a:cs typeface="Arial"/>
                        </a:rPr>
                        <a:t>UI</a:t>
                      </a:r>
                      <a:r>
                        <a:rPr sz="24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(Qt</a:t>
                      </a:r>
                      <a:r>
                        <a:rPr sz="1800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Widgets,</a:t>
                      </a:r>
                      <a:r>
                        <a:rPr sz="18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Python</a:t>
                      </a:r>
                      <a:r>
                        <a:rPr sz="1800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10" dirty="0">
                          <a:latin typeface="Arial"/>
                          <a:cs typeface="Arial"/>
                        </a:rPr>
                        <a:t>Wrappings)</a:t>
                      </a:r>
                      <a:endParaRPr sz="1800" dirty="0">
                        <a:latin typeface="Arial"/>
                        <a:cs typeface="Arial"/>
                      </a:endParaRPr>
                    </a:p>
                  </a:txBody>
                  <a:tcPr marL="0" marR="0" marT="8382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73FCD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88017">
                <a:tc gridSpan="8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2900" dirty="0">
                        <a:latin typeface="Times New Roman"/>
                        <a:cs typeface="Times New Roman"/>
                      </a:endParaRPr>
                    </a:p>
                    <a:p>
                      <a:pPr marL="635" algn="ctr">
                        <a:lnSpc>
                          <a:spcPct val="100000"/>
                        </a:lnSpc>
                      </a:pPr>
                      <a:r>
                        <a:rPr sz="2400" dirty="0">
                          <a:latin typeface="Arial"/>
                          <a:cs typeface="Arial"/>
                        </a:rPr>
                        <a:t>ParaView</a:t>
                      </a:r>
                      <a:r>
                        <a:rPr sz="24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400" spc="-10" dirty="0">
                          <a:latin typeface="Arial"/>
                          <a:cs typeface="Arial"/>
                        </a:rPr>
                        <a:t>Server</a:t>
                      </a:r>
                      <a:endParaRPr sz="2400" dirty="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73FCD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91503">
                <a:tc gridSpan="8">
                  <a:txBody>
                    <a:bodyPr/>
                    <a:lstStyle/>
                    <a:p>
                      <a:pPr marR="3810" algn="ctr">
                        <a:lnSpc>
                          <a:spcPct val="100000"/>
                        </a:lnSpc>
                        <a:spcBef>
                          <a:spcPts val="1860"/>
                        </a:spcBef>
                      </a:pPr>
                      <a:r>
                        <a:rPr sz="2400" spc="-25" dirty="0">
                          <a:latin typeface="Arial"/>
                          <a:cs typeface="Arial"/>
                        </a:rPr>
                        <a:t>VTK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23622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D47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92201">
                <a:tc>
                  <a:txBody>
                    <a:bodyPr/>
                    <a:lstStyle/>
                    <a:p>
                      <a:pPr marL="345440">
                        <a:lnSpc>
                          <a:spcPct val="100000"/>
                        </a:lnSpc>
                        <a:spcBef>
                          <a:spcPts val="1560"/>
                        </a:spcBef>
                      </a:pPr>
                      <a:r>
                        <a:rPr sz="2400" spc="-10" dirty="0">
                          <a:latin typeface="Arial"/>
                          <a:cs typeface="Arial"/>
                        </a:rPr>
                        <a:t>OpenGL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19812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73A4FE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R="3810" algn="ctr">
                        <a:lnSpc>
                          <a:spcPct val="100000"/>
                        </a:lnSpc>
                        <a:spcBef>
                          <a:spcPts val="1560"/>
                        </a:spcBef>
                      </a:pPr>
                      <a:r>
                        <a:rPr sz="2400" spc="-25" dirty="0">
                          <a:latin typeface="Arial"/>
                          <a:cs typeface="Arial"/>
                        </a:rPr>
                        <a:t>MPI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19812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73A4F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13335" algn="ctr">
                        <a:lnSpc>
                          <a:spcPct val="100000"/>
                        </a:lnSpc>
                        <a:spcBef>
                          <a:spcPts val="1560"/>
                        </a:spcBef>
                      </a:pPr>
                      <a:r>
                        <a:rPr sz="2400" spc="-20" dirty="0">
                          <a:latin typeface="Arial"/>
                          <a:cs typeface="Arial"/>
                        </a:rPr>
                        <a:t>IceT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19812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73A4F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60"/>
                        </a:spcBef>
                      </a:pPr>
                      <a:r>
                        <a:rPr sz="2400" spc="-20" dirty="0">
                          <a:latin typeface="Arial"/>
                          <a:cs typeface="Arial"/>
                        </a:rPr>
                        <a:t>Etc.</a:t>
                      </a:r>
                      <a:endParaRPr sz="2400" dirty="0">
                        <a:latin typeface="Arial"/>
                        <a:cs typeface="Arial"/>
                      </a:endParaRPr>
                    </a:p>
                  </a:txBody>
                  <a:tcPr marL="0" marR="0" marT="19812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73A4F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" name="Title 5">
            <a:extLst>
              <a:ext uri="{FF2B5EF4-FFF2-40B4-BE49-F238E27FC236}">
                <a16:creationId xmlns:a16="http://schemas.microsoft.com/office/drawing/2014/main" id="{6E82E991-0B60-AC19-45D0-D14AA4BF86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ParaView</a:t>
            </a:r>
            <a:r>
              <a:rPr lang="en-US" spc="-35" dirty="0"/>
              <a:t> </a:t>
            </a:r>
            <a:r>
              <a:rPr lang="en-US" dirty="0"/>
              <a:t>Application</a:t>
            </a:r>
            <a:r>
              <a:rPr lang="en-US" spc="-20" dirty="0"/>
              <a:t> </a:t>
            </a:r>
            <a:r>
              <a:rPr lang="en-US" spc="-10" dirty="0"/>
              <a:t>Architecture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72973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F745C-8D83-9B8C-E27D-B694454489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5268" y="2302933"/>
            <a:ext cx="7721464" cy="1882525"/>
          </a:xfrm>
        </p:spPr>
        <p:txBody>
          <a:bodyPr>
            <a:normAutofit/>
          </a:bodyPr>
          <a:lstStyle/>
          <a:p>
            <a:pPr algn="ctr"/>
            <a:r>
              <a:rPr lang="en-US" sz="5400" dirty="0"/>
              <a:t>Linear Interpolation for Scientific Data</a:t>
            </a:r>
          </a:p>
        </p:txBody>
      </p:sp>
    </p:spTree>
    <p:extLst>
      <p:ext uri="{BB962C8B-B14F-4D97-AF65-F5344CB8AC3E}">
        <p14:creationId xmlns:p14="http://schemas.microsoft.com/office/powerpoint/2010/main" val="36554098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1370279" y="1062557"/>
            <a:ext cx="1933575" cy="5318760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184150" indent="-171450">
              <a:spcBef>
                <a:spcPts val="340"/>
              </a:spcBef>
              <a:buChar char="•"/>
              <a:tabLst>
                <a:tab pos="184150" algn="l"/>
              </a:tabLst>
            </a:pPr>
            <a:r>
              <a:rPr sz="1000" dirty="0">
                <a:latin typeface="Arial"/>
                <a:cs typeface="Arial"/>
              </a:rPr>
              <a:t>ParaView Data </a:t>
            </a:r>
            <a:r>
              <a:rPr sz="1000" spc="-10" dirty="0">
                <a:latin typeface="Arial"/>
                <a:cs typeface="Arial"/>
              </a:rPr>
              <a:t>(.pvd)</a:t>
            </a:r>
            <a:endParaRPr sz="1000" dirty="0">
              <a:latin typeface="Arial"/>
              <a:cs typeface="Arial"/>
            </a:endParaRPr>
          </a:p>
          <a:p>
            <a:pPr marL="184150" indent="-171450">
              <a:spcBef>
                <a:spcPts val="240"/>
              </a:spcBef>
              <a:buChar char="•"/>
              <a:tabLst>
                <a:tab pos="184150" algn="l"/>
              </a:tabLst>
            </a:pPr>
            <a:r>
              <a:rPr sz="1000" dirty="0">
                <a:latin typeface="Arial"/>
                <a:cs typeface="Arial"/>
              </a:rPr>
              <a:t>VTK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(.vtp,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.vtu,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.vti,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.vts,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spc="-20" dirty="0">
                <a:latin typeface="Arial"/>
                <a:cs typeface="Arial"/>
              </a:rPr>
              <a:t>.vtr)</a:t>
            </a:r>
            <a:endParaRPr sz="1000" dirty="0">
              <a:latin typeface="Arial"/>
              <a:cs typeface="Arial"/>
            </a:endParaRPr>
          </a:p>
          <a:p>
            <a:pPr marL="184150" indent="-171450">
              <a:spcBef>
                <a:spcPts val="200"/>
              </a:spcBef>
              <a:buChar char="•"/>
              <a:tabLst>
                <a:tab pos="184150" algn="l"/>
              </a:tabLst>
            </a:pPr>
            <a:r>
              <a:rPr sz="1000" dirty="0">
                <a:latin typeface="Arial"/>
                <a:cs typeface="Arial"/>
              </a:rPr>
              <a:t>VTK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Legacy </a:t>
            </a:r>
            <a:r>
              <a:rPr sz="1000" spc="-10" dirty="0">
                <a:latin typeface="Arial"/>
                <a:cs typeface="Arial"/>
              </a:rPr>
              <a:t>(.vtk)</a:t>
            </a:r>
            <a:endParaRPr sz="1000" dirty="0">
              <a:latin typeface="Arial"/>
              <a:cs typeface="Arial"/>
            </a:endParaRPr>
          </a:p>
          <a:p>
            <a:pPr marL="190500" marR="97155" indent="-177800">
              <a:lnSpc>
                <a:spcPct val="105000"/>
              </a:lnSpc>
              <a:spcBef>
                <a:spcPts val="140"/>
              </a:spcBef>
              <a:buChar char="•"/>
              <a:tabLst>
                <a:tab pos="184150" algn="l"/>
              </a:tabLst>
            </a:pPr>
            <a:r>
              <a:rPr sz="1000" dirty="0">
                <a:latin typeface="Arial"/>
                <a:cs typeface="Arial"/>
              </a:rPr>
              <a:t>VTK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Multi </a:t>
            </a:r>
            <a:r>
              <a:rPr sz="1000" spc="-10" dirty="0">
                <a:latin typeface="Arial"/>
                <a:cs typeface="Arial"/>
              </a:rPr>
              <a:t>Block (.vtm,.vtmb,.vtmg,.vthd,.vthb)</a:t>
            </a:r>
            <a:endParaRPr sz="1000" dirty="0">
              <a:latin typeface="Arial"/>
              <a:cs typeface="Arial"/>
            </a:endParaRPr>
          </a:p>
          <a:p>
            <a:pPr marL="184150" indent="-171450">
              <a:lnSpc>
                <a:spcPts val="1180"/>
              </a:lnSpc>
              <a:spcBef>
                <a:spcPts val="240"/>
              </a:spcBef>
              <a:buChar char="•"/>
              <a:tabLst>
                <a:tab pos="184150" algn="l"/>
              </a:tabLst>
            </a:pPr>
            <a:r>
              <a:rPr sz="1000" dirty="0">
                <a:latin typeface="Arial"/>
                <a:cs typeface="Arial"/>
              </a:rPr>
              <a:t>Partitioned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spc="-25" dirty="0">
                <a:latin typeface="Arial"/>
                <a:cs typeface="Arial"/>
              </a:rPr>
              <a:t>VTK</a:t>
            </a:r>
            <a:endParaRPr sz="1000" dirty="0">
              <a:latin typeface="Arial"/>
              <a:cs typeface="Arial"/>
            </a:endParaRPr>
          </a:p>
          <a:p>
            <a:pPr marL="190500">
              <a:lnSpc>
                <a:spcPts val="1180"/>
              </a:lnSpc>
            </a:pPr>
            <a:r>
              <a:rPr sz="1000" dirty="0">
                <a:latin typeface="Arial"/>
                <a:cs typeface="Arial"/>
              </a:rPr>
              <a:t>(.pvtu,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.pvti,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.pvts,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.pvtr)</a:t>
            </a:r>
            <a:endParaRPr sz="1000" dirty="0">
              <a:latin typeface="Arial"/>
              <a:cs typeface="Arial"/>
            </a:endParaRPr>
          </a:p>
          <a:p>
            <a:pPr marL="184150" indent="-171450">
              <a:spcBef>
                <a:spcPts val="240"/>
              </a:spcBef>
              <a:buChar char="•"/>
              <a:tabLst>
                <a:tab pos="184150" algn="l"/>
              </a:tabLst>
            </a:pPr>
            <a:r>
              <a:rPr sz="1000" dirty="0">
                <a:latin typeface="Arial"/>
                <a:cs typeface="Arial"/>
              </a:rPr>
              <a:t>ADAPT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(.nc,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.cdf,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.elev,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.ncd)</a:t>
            </a:r>
            <a:endParaRPr sz="1000" dirty="0">
              <a:latin typeface="Arial"/>
              <a:cs typeface="Arial"/>
            </a:endParaRPr>
          </a:p>
          <a:p>
            <a:pPr marL="184150" indent="-171450">
              <a:spcBef>
                <a:spcPts val="300"/>
              </a:spcBef>
              <a:buChar char="•"/>
              <a:tabLst>
                <a:tab pos="184150" algn="l"/>
              </a:tabLst>
            </a:pPr>
            <a:r>
              <a:rPr sz="1000" dirty="0">
                <a:latin typeface="Arial"/>
                <a:cs typeface="Arial"/>
              </a:rPr>
              <a:t>ANALYZE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(.img,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spc="-20" dirty="0">
                <a:latin typeface="Arial"/>
                <a:cs typeface="Arial"/>
              </a:rPr>
              <a:t>.hdr)</a:t>
            </a:r>
            <a:endParaRPr sz="1000" dirty="0">
              <a:latin typeface="Arial"/>
              <a:cs typeface="Arial"/>
            </a:endParaRPr>
          </a:p>
          <a:p>
            <a:pPr marL="184150" indent="-171450">
              <a:spcBef>
                <a:spcPts val="200"/>
              </a:spcBef>
              <a:buChar char="•"/>
              <a:tabLst>
                <a:tab pos="184150" algn="l"/>
              </a:tabLst>
            </a:pPr>
            <a:r>
              <a:rPr sz="1000" dirty="0">
                <a:latin typeface="Arial"/>
                <a:cs typeface="Arial"/>
              </a:rPr>
              <a:t>ANSYS</a:t>
            </a:r>
            <a:r>
              <a:rPr sz="1000" spc="-10" dirty="0">
                <a:latin typeface="Arial"/>
                <a:cs typeface="Arial"/>
              </a:rPr>
              <a:t> (.inp)</a:t>
            </a:r>
            <a:endParaRPr sz="1000" dirty="0">
              <a:latin typeface="Arial"/>
              <a:cs typeface="Arial"/>
            </a:endParaRPr>
          </a:p>
          <a:p>
            <a:pPr marL="184150" indent="-171450">
              <a:spcBef>
                <a:spcPts val="200"/>
              </a:spcBef>
              <a:buChar char="•"/>
              <a:tabLst>
                <a:tab pos="184150" algn="l"/>
              </a:tabLst>
            </a:pPr>
            <a:r>
              <a:rPr sz="1000" dirty="0">
                <a:latin typeface="Arial"/>
                <a:cs typeface="Arial"/>
              </a:rPr>
              <a:t>AVS UCD </a:t>
            </a:r>
            <a:r>
              <a:rPr sz="1000" spc="-10" dirty="0">
                <a:latin typeface="Arial"/>
                <a:cs typeface="Arial"/>
              </a:rPr>
              <a:t>(.inp)</a:t>
            </a:r>
            <a:endParaRPr sz="1000" dirty="0">
              <a:latin typeface="Arial"/>
              <a:cs typeface="Arial"/>
            </a:endParaRPr>
          </a:p>
          <a:p>
            <a:pPr marL="184150" indent="-171450">
              <a:spcBef>
                <a:spcPts val="300"/>
              </a:spcBef>
              <a:buChar char="•"/>
              <a:tabLst>
                <a:tab pos="184150" algn="l"/>
              </a:tabLst>
            </a:pPr>
            <a:r>
              <a:rPr sz="1000" dirty="0">
                <a:latin typeface="Arial"/>
                <a:cs typeface="Arial"/>
              </a:rPr>
              <a:t>BOV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(.bov)</a:t>
            </a:r>
            <a:endParaRPr sz="1000" dirty="0">
              <a:latin typeface="Arial"/>
              <a:cs typeface="Arial"/>
            </a:endParaRPr>
          </a:p>
          <a:p>
            <a:pPr marL="184150" indent="-171450">
              <a:spcBef>
                <a:spcPts val="200"/>
              </a:spcBef>
              <a:buChar char="•"/>
              <a:tabLst>
                <a:tab pos="184150" algn="l"/>
              </a:tabLst>
            </a:pPr>
            <a:r>
              <a:rPr sz="1000" dirty="0">
                <a:latin typeface="Arial"/>
                <a:cs typeface="Arial"/>
              </a:rPr>
              <a:t>BYU </a:t>
            </a:r>
            <a:r>
              <a:rPr sz="1000" spc="-20" dirty="0">
                <a:latin typeface="Arial"/>
                <a:cs typeface="Arial"/>
              </a:rPr>
              <a:t>(.g)</a:t>
            </a:r>
            <a:endParaRPr sz="1000" dirty="0">
              <a:latin typeface="Arial"/>
              <a:cs typeface="Arial"/>
            </a:endParaRPr>
          </a:p>
          <a:p>
            <a:pPr marL="184150" indent="-171450">
              <a:spcBef>
                <a:spcPts val="200"/>
              </a:spcBef>
              <a:buChar char="•"/>
              <a:tabLst>
                <a:tab pos="184150" algn="l"/>
              </a:tabLst>
            </a:pPr>
            <a:r>
              <a:rPr sz="1000" dirty="0">
                <a:latin typeface="Arial"/>
                <a:cs typeface="Arial"/>
              </a:rPr>
              <a:t>CAM NetCDF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(.nc, </a:t>
            </a:r>
            <a:r>
              <a:rPr sz="1000" spc="-10" dirty="0">
                <a:latin typeface="Arial"/>
                <a:cs typeface="Arial"/>
              </a:rPr>
              <a:t>.ncdf)</a:t>
            </a:r>
            <a:endParaRPr sz="1000" dirty="0">
              <a:latin typeface="Arial"/>
              <a:cs typeface="Arial"/>
            </a:endParaRPr>
          </a:p>
          <a:p>
            <a:pPr marL="184150" indent="-171450">
              <a:lnSpc>
                <a:spcPts val="1180"/>
              </a:lnSpc>
              <a:spcBef>
                <a:spcPts val="300"/>
              </a:spcBef>
              <a:buChar char="•"/>
              <a:tabLst>
                <a:tab pos="184150" algn="l"/>
              </a:tabLst>
            </a:pPr>
            <a:r>
              <a:rPr sz="1000" dirty="0">
                <a:latin typeface="Arial"/>
                <a:cs typeface="Arial"/>
              </a:rPr>
              <a:t>CCSM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spc="-20" dirty="0">
                <a:latin typeface="Arial"/>
                <a:cs typeface="Arial"/>
              </a:rPr>
              <a:t>MTSD</a:t>
            </a:r>
            <a:endParaRPr sz="1000" dirty="0">
              <a:latin typeface="Arial"/>
              <a:cs typeface="Arial"/>
            </a:endParaRPr>
          </a:p>
          <a:p>
            <a:pPr marL="190500">
              <a:lnSpc>
                <a:spcPts val="1180"/>
              </a:lnSpc>
            </a:pPr>
            <a:r>
              <a:rPr sz="1000" dirty="0">
                <a:latin typeface="Arial"/>
                <a:cs typeface="Arial"/>
              </a:rPr>
              <a:t>(.nc,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.cdf,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.elev,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.ncd)</a:t>
            </a:r>
            <a:endParaRPr sz="1000" dirty="0">
              <a:latin typeface="Arial"/>
              <a:cs typeface="Arial"/>
            </a:endParaRPr>
          </a:p>
          <a:p>
            <a:pPr marL="184150" indent="-171450">
              <a:spcBef>
                <a:spcPts val="240"/>
              </a:spcBef>
              <a:buChar char="•"/>
              <a:tabLst>
                <a:tab pos="184150" algn="l"/>
              </a:tabLst>
            </a:pPr>
            <a:r>
              <a:rPr sz="1000" dirty="0">
                <a:latin typeface="Arial"/>
                <a:cs typeface="Arial"/>
              </a:rPr>
              <a:t>CCSM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spc="-20" dirty="0">
                <a:latin typeface="Arial"/>
                <a:cs typeface="Arial"/>
              </a:rPr>
              <a:t>STSD</a:t>
            </a:r>
            <a:endParaRPr sz="1000" dirty="0">
              <a:latin typeface="Arial"/>
              <a:cs typeface="Arial"/>
            </a:endParaRPr>
          </a:p>
          <a:p>
            <a:pPr marL="190500">
              <a:spcBef>
                <a:spcPts val="60"/>
              </a:spcBef>
            </a:pPr>
            <a:r>
              <a:rPr sz="1000" dirty="0">
                <a:latin typeface="Arial"/>
                <a:cs typeface="Arial"/>
              </a:rPr>
              <a:t>(.nc,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.cdf,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.elev,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.ncd)</a:t>
            </a:r>
            <a:endParaRPr sz="1000" dirty="0">
              <a:latin typeface="Arial"/>
              <a:cs typeface="Arial"/>
            </a:endParaRPr>
          </a:p>
          <a:p>
            <a:pPr marL="184150" indent="-171450">
              <a:spcBef>
                <a:spcPts val="240"/>
              </a:spcBef>
              <a:buChar char="•"/>
              <a:tabLst>
                <a:tab pos="184150" algn="l"/>
              </a:tabLst>
            </a:pPr>
            <a:r>
              <a:rPr sz="1000" dirty="0">
                <a:latin typeface="Arial"/>
                <a:cs typeface="Arial"/>
              </a:rPr>
              <a:t>CEAucd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(.ucd, </a:t>
            </a:r>
            <a:r>
              <a:rPr sz="1000" spc="-20" dirty="0">
                <a:latin typeface="Arial"/>
                <a:cs typeface="Arial"/>
              </a:rPr>
              <a:t>.inp)</a:t>
            </a:r>
            <a:endParaRPr sz="1000" dirty="0">
              <a:latin typeface="Arial"/>
              <a:cs typeface="Arial"/>
            </a:endParaRPr>
          </a:p>
          <a:p>
            <a:pPr marL="184150" indent="-171450">
              <a:spcBef>
                <a:spcPts val="200"/>
              </a:spcBef>
              <a:buChar char="•"/>
              <a:tabLst>
                <a:tab pos="184150" algn="l"/>
              </a:tabLst>
            </a:pPr>
            <a:r>
              <a:rPr sz="1000" dirty="0">
                <a:latin typeface="Arial"/>
                <a:cs typeface="Arial"/>
              </a:rPr>
              <a:t>CGNS </a:t>
            </a:r>
            <a:r>
              <a:rPr sz="1000" spc="-10" dirty="0">
                <a:latin typeface="Arial"/>
                <a:cs typeface="Arial"/>
              </a:rPr>
              <a:t>(.cgns)</a:t>
            </a:r>
            <a:endParaRPr sz="1000" dirty="0">
              <a:latin typeface="Arial"/>
              <a:cs typeface="Arial"/>
            </a:endParaRPr>
          </a:p>
          <a:p>
            <a:pPr marL="184150" indent="-171450">
              <a:spcBef>
                <a:spcPts val="200"/>
              </a:spcBef>
              <a:buChar char="•"/>
              <a:tabLst>
                <a:tab pos="184150" algn="l"/>
              </a:tabLst>
            </a:pPr>
            <a:r>
              <a:rPr sz="1000" dirty="0">
                <a:latin typeface="Arial"/>
                <a:cs typeface="Arial"/>
              </a:rPr>
              <a:t>CMAT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(.cmat)</a:t>
            </a:r>
            <a:endParaRPr sz="1000" dirty="0">
              <a:latin typeface="Arial"/>
              <a:cs typeface="Arial"/>
            </a:endParaRPr>
          </a:p>
          <a:p>
            <a:pPr marL="184150" indent="-171450">
              <a:spcBef>
                <a:spcPts val="300"/>
              </a:spcBef>
              <a:buChar char="•"/>
              <a:tabLst>
                <a:tab pos="184150" algn="l"/>
              </a:tabLst>
            </a:pPr>
            <a:r>
              <a:rPr sz="1000" dirty="0">
                <a:latin typeface="Arial"/>
                <a:cs typeface="Arial"/>
              </a:rPr>
              <a:t>CML</a:t>
            </a:r>
            <a:r>
              <a:rPr sz="1000" spc="-10" dirty="0">
                <a:latin typeface="Arial"/>
                <a:cs typeface="Arial"/>
              </a:rPr>
              <a:t> (.cml)</a:t>
            </a:r>
            <a:endParaRPr sz="1000" dirty="0">
              <a:latin typeface="Arial"/>
              <a:cs typeface="Arial"/>
            </a:endParaRPr>
          </a:p>
          <a:p>
            <a:pPr marL="184150" indent="-171450">
              <a:spcBef>
                <a:spcPts val="200"/>
              </a:spcBef>
              <a:buChar char="•"/>
              <a:tabLst>
                <a:tab pos="184150" algn="l"/>
              </a:tabLst>
            </a:pPr>
            <a:r>
              <a:rPr sz="1000" dirty="0">
                <a:latin typeface="Arial"/>
                <a:cs typeface="Arial"/>
              </a:rPr>
              <a:t>CTRL </a:t>
            </a:r>
            <a:r>
              <a:rPr sz="1000" spc="-10" dirty="0">
                <a:latin typeface="Arial"/>
                <a:cs typeface="Arial"/>
              </a:rPr>
              <a:t>(.ctrl)</a:t>
            </a:r>
            <a:endParaRPr sz="1000" dirty="0">
              <a:latin typeface="Arial"/>
              <a:cs typeface="Arial"/>
            </a:endParaRPr>
          </a:p>
          <a:p>
            <a:pPr marL="184150" indent="-171450">
              <a:spcBef>
                <a:spcPts val="300"/>
              </a:spcBef>
              <a:buChar char="•"/>
              <a:tabLst>
                <a:tab pos="184150" algn="l"/>
              </a:tabLst>
            </a:pPr>
            <a:r>
              <a:rPr sz="1000" dirty="0">
                <a:latin typeface="Arial"/>
                <a:cs typeface="Arial"/>
              </a:rPr>
              <a:t>Chombo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(.hdf5,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spc="-20" dirty="0">
                <a:latin typeface="Arial"/>
                <a:cs typeface="Arial"/>
              </a:rPr>
              <a:t>.h5)</a:t>
            </a:r>
            <a:endParaRPr sz="1000" dirty="0">
              <a:latin typeface="Arial"/>
              <a:cs typeface="Arial"/>
            </a:endParaRPr>
          </a:p>
          <a:p>
            <a:pPr marL="184150" indent="-171450">
              <a:spcBef>
                <a:spcPts val="200"/>
              </a:spcBef>
              <a:buChar char="•"/>
              <a:tabLst>
                <a:tab pos="184150" algn="l"/>
              </a:tabLst>
            </a:pPr>
            <a:r>
              <a:rPr sz="1000" dirty="0">
                <a:latin typeface="Arial"/>
                <a:cs typeface="Arial"/>
              </a:rPr>
              <a:t>Claw </a:t>
            </a:r>
            <a:r>
              <a:rPr sz="1000" spc="-10" dirty="0">
                <a:latin typeface="Arial"/>
                <a:cs typeface="Arial"/>
              </a:rPr>
              <a:t>(.claw)</a:t>
            </a:r>
            <a:endParaRPr sz="1000" dirty="0">
              <a:latin typeface="Arial"/>
              <a:cs typeface="Arial"/>
            </a:endParaRPr>
          </a:p>
          <a:p>
            <a:pPr marL="190500" marR="251460" indent="-177800">
              <a:lnSpc>
                <a:spcPct val="105000"/>
              </a:lnSpc>
              <a:spcBef>
                <a:spcPts val="140"/>
              </a:spcBef>
              <a:buChar char="•"/>
              <a:tabLst>
                <a:tab pos="184150" algn="l"/>
              </a:tabLst>
            </a:pPr>
            <a:r>
              <a:rPr sz="1000" dirty="0">
                <a:latin typeface="Arial"/>
                <a:cs typeface="Arial"/>
              </a:rPr>
              <a:t>Comma Separated </a:t>
            </a:r>
            <a:r>
              <a:rPr sz="1000" spc="-10" dirty="0">
                <a:latin typeface="Arial"/>
                <a:cs typeface="Arial"/>
              </a:rPr>
              <a:t>Values (.csv)</a:t>
            </a:r>
            <a:endParaRPr sz="1000" dirty="0">
              <a:latin typeface="Arial"/>
              <a:cs typeface="Arial"/>
            </a:endParaRPr>
          </a:p>
          <a:p>
            <a:pPr marL="190500" marR="675640" indent="-177800">
              <a:lnSpc>
                <a:spcPts val="1160"/>
              </a:lnSpc>
              <a:spcBef>
                <a:spcPts val="310"/>
              </a:spcBef>
              <a:buChar char="•"/>
              <a:tabLst>
                <a:tab pos="184150" algn="l"/>
              </a:tabLst>
            </a:pPr>
            <a:r>
              <a:rPr sz="1000" dirty="0">
                <a:latin typeface="Arial"/>
                <a:cs typeface="Arial"/>
              </a:rPr>
              <a:t>Cosmology </a:t>
            </a:r>
            <a:r>
              <a:rPr sz="1000" spc="-10" dirty="0">
                <a:latin typeface="Arial"/>
                <a:cs typeface="Arial"/>
              </a:rPr>
              <a:t>Files </a:t>
            </a:r>
            <a:r>
              <a:rPr sz="1000" dirty="0">
                <a:latin typeface="Arial"/>
                <a:cs typeface="Arial"/>
              </a:rPr>
              <a:t>(.cosmo,</a:t>
            </a:r>
            <a:r>
              <a:rPr sz="1000" spc="-10" dirty="0">
                <a:latin typeface="Arial"/>
                <a:cs typeface="Arial"/>
              </a:rPr>
              <a:t> .gadget2)</a:t>
            </a:r>
            <a:endParaRPr sz="1000" dirty="0">
              <a:latin typeface="Arial"/>
              <a:cs typeface="Arial"/>
            </a:endParaRPr>
          </a:p>
          <a:p>
            <a:pPr marL="184150" indent="-171450">
              <a:spcBef>
                <a:spcPts val="209"/>
              </a:spcBef>
              <a:buChar char="•"/>
              <a:tabLst>
                <a:tab pos="184150" algn="l"/>
              </a:tabLst>
            </a:pPr>
            <a:r>
              <a:rPr sz="1000" dirty="0">
                <a:latin typeface="Arial"/>
                <a:cs typeface="Arial"/>
              </a:rPr>
              <a:t>Curve2D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(.curve,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.ultra,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.ult, </a:t>
            </a:r>
            <a:r>
              <a:rPr sz="1000" spc="-25" dirty="0">
                <a:latin typeface="Arial"/>
                <a:cs typeface="Arial"/>
              </a:rPr>
              <a:t>.u)</a:t>
            </a:r>
            <a:endParaRPr sz="1000" dirty="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656279" y="1062557"/>
            <a:ext cx="1884045" cy="5204460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184150" indent="-171450">
              <a:spcBef>
                <a:spcPts val="340"/>
              </a:spcBef>
              <a:buChar char="•"/>
              <a:tabLst>
                <a:tab pos="184150" algn="l"/>
              </a:tabLst>
            </a:pPr>
            <a:r>
              <a:rPr sz="1000" dirty="0">
                <a:latin typeface="Arial"/>
                <a:cs typeface="Arial"/>
              </a:rPr>
              <a:t>DDCMD </a:t>
            </a:r>
            <a:r>
              <a:rPr sz="1000" spc="-10" dirty="0">
                <a:latin typeface="Arial"/>
                <a:cs typeface="Arial"/>
              </a:rPr>
              <a:t>(.ddcmd)</a:t>
            </a:r>
            <a:endParaRPr sz="1000" dirty="0">
              <a:latin typeface="Arial"/>
              <a:cs typeface="Arial"/>
            </a:endParaRPr>
          </a:p>
          <a:p>
            <a:pPr marL="184150" indent="-171450">
              <a:spcBef>
                <a:spcPts val="240"/>
              </a:spcBef>
              <a:buChar char="•"/>
              <a:tabLst>
                <a:tab pos="184150" algn="l"/>
              </a:tabLst>
            </a:pPr>
            <a:r>
              <a:rPr sz="1000" dirty="0">
                <a:latin typeface="Arial"/>
                <a:cs typeface="Arial"/>
              </a:rPr>
              <a:t>Digital Elevation Map </a:t>
            </a:r>
            <a:r>
              <a:rPr sz="1000" spc="-10" dirty="0">
                <a:latin typeface="Arial"/>
                <a:cs typeface="Arial"/>
              </a:rPr>
              <a:t>(.dem)</a:t>
            </a:r>
            <a:endParaRPr sz="1000" dirty="0">
              <a:latin typeface="Arial"/>
              <a:cs typeface="Arial"/>
            </a:endParaRPr>
          </a:p>
          <a:p>
            <a:pPr marL="184150" indent="-171450">
              <a:spcBef>
                <a:spcPts val="200"/>
              </a:spcBef>
              <a:buChar char="•"/>
              <a:tabLst>
                <a:tab pos="184150" algn="l"/>
              </a:tabLst>
            </a:pPr>
            <a:r>
              <a:rPr sz="1000" spc="-10" dirty="0">
                <a:latin typeface="Arial"/>
                <a:cs typeface="Arial"/>
              </a:rPr>
              <a:t>Dyna3D(.dyn)</a:t>
            </a:r>
            <a:endParaRPr sz="1000" dirty="0">
              <a:latin typeface="Arial"/>
              <a:cs typeface="Arial"/>
            </a:endParaRPr>
          </a:p>
          <a:p>
            <a:pPr marL="184150" indent="-171450">
              <a:spcBef>
                <a:spcPts val="200"/>
              </a:spcBef>
              <a:buChar char="•"/>
              <a:tabLst>
                <a:tab pos="184150" algn="l"/>
              </a:tabLst>
            </a:pPr>
            <a:r>
              <a:rPr sz="1000" dirty="0">
                <a:latin typeface="Arial"/>
                <a:cs typeface="Arial"/>
              </a:rPr>
              <a:t>EnSight</a:t>
            </a:r>
            <a:r>
              <a:rPr sz="1000" spc="-2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(.case,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spc="-20" dirty="0">
                <a:latin typeface="Arial"/>
                <a:cs typeface="Arial"/>
              </a:rPr>
              <a:t>.sos)</a:t>
            </a:r>
            <a:endParaRPr sz="1000" dirty="0">
              <a:latin typeface="Arial"/>
              <a:cs typeface="Arial"/>
            </a:endParaRPr>
          </a:p>
          <a:p>
            <a:pPr marL="184150" indent="-171450">
              <a:spcBef>
                <a:spcPts val="300"/>
              </a:spcBef>
              <a:buChar char="•"/>
              <a:tabLst>
                <a:tab pos="184150" algn="l"/>
              </a:tabLst>
            </a:pPr>
            <a:r>
              <a:rPr sz="1000" dirty="0">
                <a:latin typeface="Arial"/>
                <a:cs typeface="Arial"/>
              </a:rPr>
              <a:t>Enzo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boundary and </a:t>
            </a:r>
            <a:r>
              <a:rPr sz="1000" spc="-10" dirty="0">
                <a:latin typeface="Arial"/>
                <a:cs typeface="Arial"/>
              </a:rPr>
              <a:t>hierarchy</a:t>
            </a:r>
            <a:endParaRPr sz="1000" dirty="0">
              <a:latin typeface="Arial"/>
              <a:cs typeface="Arial"/>
            </a:endParaRPr>
          </a:p>
          <a:p>
            <a:pPr marL="184150" indent="-171450">
              <a:spcBef>
                <a:spcPts val="200"/>
              </a:spcBef>
              <a:buChar char="•"/>
              <a:tabLst>
                <a:tab pos="184150" algn="l"/>
              </a:tabLst>
            </a:pPr>
            <a:r>
              <a:rPr sz="1000" spc="-10" dirty="0">
                <a:latin typeface="Arial"/>
                <a:cs typeface="Arial"/>
              </a:rPr>
              <a:t>ExodusII</a:t>
            </a:r>
            <a:endParaRPr sz="1000" dirty="0">
              <a:latin typeface="Arial"/>
              <a:cs typeface="Arial"/>
            </a:endParaRPr>
          </a:p>
          <a:p>
            <a:pPr marL="190500">
              <a:spcBef>
                <a:spcPts val="60"/>
              </a:spcBef>
            </a:pPr>
            <a:r>
              <a:rPr sz="1000" dirty="0">
                <a:latin typeface="Arial"/>
                <a:cs typeface="Arial"/>
              </a:rPr>
              <a:t>(.g,</a:t>
            </a:r>
            <a:r>
              <a:rPr sz="1000" spc="-2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.e,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.exe,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.ex2,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.ex2v.., </a:t>
            </a:r>
            <a:r>
              <a:rPr sz="1000" spc="-20" dirty="0">
                <a:latin typeface="Arial"/>
                <a:cs typeface="Arial"/>
              </a:rPr>
              <a:t>etc)</a:t>
            </a:r>
            <a:endParaRPr sz="1000" dirty="0">
              <a:latin typeface="Arial"/>
              <a:cs typeface="Arial"/>
            </a:endParaRPr>
          </a:p>
          <a:p>
            <a:pPr marL="184150" indent="-171450">
              <a:spcBef>
                <a:spcPts val="240"/>
              </a:spcBef>
              <a:buChar char="•"/>
              <a:tabLst>
                <a:tab pos="184150" algn="l"/>
              </a:tabLst>
            </a:pPr>
            <a:r>
              <a:rPr sz="1000" dirty="0">
                <a:latin typeface="Arial"/>
                <a:cs typeface="Arial"/>
              </a:rPr>
              <a:t>ExtrudedVol</a:t>
            </a:r>
            <a:r>
              <a:rPr sz="1000" spc="-10" dirty="0">
                <a:latin typeface="Arial"/>
                <a:cs typeface="Arial"/>
              </a:rPr>
              <a:t> (.exvol)</a:t>
            </a:r>
            <a:endParaRPr sz="1000" dirty="0">
              <a:latin typeface="Arial"/>
              <a:cs typeface="Arial"/>
            </a:endParaRPr>
          </a:p>
          <a:p>
            <a:pPr marL="184150" indent="-171450">
              <a:lnSpc>
                <a:spcPts val="1180"/>
              </a:lnSpc>
              <a:spcBef>
                <a:spcPts val="200"/>
              </a:spcBef>
              <a:buChar char="•"/>
              <a:tabLst>
                <a:tab pos="184150" algn="l"/>
              </a:tabLst>
            </a:pPr>
            <a:r>
              <a:rPr sz="1000" dirty="0">
                <a:latin typeface="Arial"/>
                <a:cs typeface="Arial"/>
              </a:rPr>
              <a:t>FVCOM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(MTMD,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spc="-20" dirty="0">
                <a:latin typeface="Arial"/>
                <a:cs typeface="Arial"/>
              </a:rPr>
              <a:t>MTSD,</a:t>
            </a:r>
            <a:endParaRPr sz="1000" dirty="0">
              <a:latin typeface="Arial"/>
              <a:cs typeface="Arial"/>
            </a:endParaRPr>
          </a:p>
          <a:p>
            <a:pPr marL="190500">
              <a:lnSpc>
                <a:spcPts val="1180"/>
              </a:lnSpc>
            </a:pPr>
            <a:r>
              <a:rPr sz="1000" dirty="0">
                <a:latin typeface="Arial"/>
                <a:cs typeface="Arial"/>
              </a:rPr>
              <a:t>Particle,</a:t>
            </a:r>
            <a:r>
              <a:rPr sz="1000" spc="-10" dirty="0">
                <a:latin typeface="Arial"/>
                <a:cs typeface="Arial"/>
              </a:rPr>
              <a:t> STSD)</a:t>
            </a:r>
            <a:endParaRPr sz="1000" dirty="0">
              <a:latin typeface="Arial"/>
              <a:cs typeface="Arial"/>
            </a:endParaRPr>
          </a:p>
          <a:p>
            <a:pPr marL="184150" indent="-171450">
              <a:spcBef>
                <a:spcPts val="240"/>
              </a:spcBef>
              <a:buChar char="•"/>
              <a:tabLst>
                <a:tab pos="184150" algn="l"/>
              </a:tabLst>
            </a:pPr>
            <a:r>
              <a:rPr sz="1000" dirty="0">
                <a:latin typeface="Arial"/>
                <a:cs typeface="Arial"/>
              </a:rPr>
              <a:t>Facet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Polygonal </a:t>
            </a:r>
            <a:r>
              <a:rPr sz="1000" spc="-20" dirty="0">
                <a:latin typeface="Arial"/>
                <a:cs typeface="Arial"/>
              </a:rPr>
              <a:t>Data</a:t>
            </a:r>
            <a:endParaRPr sz="1000" dirty="0">
              <a:latin typeface="Arial"/>
              <a:cs typeface="Arial"/>
            </a:endParaRPr>
          </a:p>
          <a:p>
            <a:pPr marL="184150" indent="-171450">
              <a:spcBef>
                <a:spcPts val="300"/>
              </a:spcBef>
              <a:buChar char="•"/>
              <a:tabLst>
                <a:tab pos="184150" algn="l"/>
              </a:tabLst>
            </a:pPr>
            <a:r>
              <a:rPr sz="1000" dirty="0">
                <a:latin typeface="Arial"/>
                <a:cs typeface="Arial"/>
              </a:rPr>
              <a:t>Flash multiblock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files</a:t>
            </a:r>
            <a:endParaRPr sz="1000" dirty="0">
              <a:latin typeface="Arial"/>
              <a:cs typeface="Arial"/>
            </a:endParaRPr>
          </a:p>
          <a:p>
            <a:pPr marL="184150" indent="-171450">
              <a:spcBef>
                <a:spcPts val="200"/>
              </a:spcBef>
              <a:buChar char="•"/>
              <a:tabLst>
                <a:tab pos="184150" algn="l"/>
              </a:tabLst>
            </a:pPr>
            <a:r>
              <a:rPr sz="1000" dirty="0">
                <a:latin typeface="Arial"/>
                <a:cs typeface="Arial"/>
              </a:rPr>
              <a:t>Fluent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Case Files </a:t>
            </a:r>
            <a:r>
              <a:rPr sz="1000" spc="-10" dirty="0">
                <a:latin typeface="Arial"/>
                <a:cs typeface="Arial"/>
              </a:rPr>
              <a:t>(.cas)</a:t>
            </a:r>
            <a:endParaRPr sz="1000" dirty="0">
              <a:latin typeface="Arial"/>
              <a:cs typeface="Arial"/>
            </a:endParaRPr>
          </a:p>
          <a:p>
            <a:pPr marL="184150" indent="-171450">
              <a:spcBef>
                <a:spcPts val="200"/>
              </a:spcBef>
              <a:buChar char="•"/>
              <a:tabLst>
                <a:tab pos="184150" algn="l"/>
              </a:tabLst>
            </a:pPr>
            <a:r>
              <a:rPr sz="1000" dirty="0">
                <a:latin typeface="Arial"/>
                <a:cs typeface="Arial"/>
              </a:rPr>
              <a:t>GGCM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(.3df,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spc="-20" dirty="0">
                <a:latin typeface="Arial"/>
                <a:cs typeface="Arial"/>
              </a:rPr>
              <a:t>.mer)</a:t>
            </a:r>
            <a:endParaRPr sz="1000" dirty="0">
              <a:latin typeface="Arial"/>
              <a:cs typeface="Arial"/>
            </a:endParaRPr>
          </a:p>
          <a:p>
            <a:pPr marL="184150" indent="-171450">
              <a:spcBef>
                <a:spcPts val="300"/>
              </a:spcBef>
              <a:buChar char="•"/>
              <a:tabLst>
                <a:tab pos="184150" algn="l"/>
              </a:tabLst>
            </a:pPr>
            <a:r>
              <a:rPr sz="1000" dirty="0">
                <a:latin typeface="Arial"/>
                <a:cs typeface="Arial"/>
              </a:rPr>
              <a:t>GTC </a:t>
            </a:r>
            <a:r>
              <a:rPr sz="1000" spc="-10" dirty="0">
                <a:latin typeface="Arial"/>
                <a:cs typeface="Arial"/>
              </a:rPr>
              <a:t>(.h5)</a:t>
            </a:r>
            <a:endParaRPr sz="1000" dirty="0">
              <a:latin typeface="Arial"/>
              <a:cs typeface="Arial"/>
            </a:endParaRPr>
          </a:p>
          <a:p>
            <a:pPr marL="184150" indent="-171450">
              <a:spcBef>
                <a:spcPts val="200"/>
              </a:spcBef>
              <a:buChar char="•"/>
              <a:tabLst>
                <a:tab pos="184150" algn="l"/>
              </a:tabLst>
            </a:pPr>
            <a:r>
              <a:rPr sz="1000" dirty="0">
                <a:latin typeface="Arial"/>
                <a:cs typeface="Arial"/>
              </a:rPr>
              <a:t>GULP </a:t>
            </a:r>
            <a:r>
              <a:rPr sz="1000" spc="-10" dirty="0">
                <a:latin typeface="Arial"/>
                <a:cs typeface="Arial"/>
              </a:rPr>
              <a:t>(.trg)</a:t>
            </a:r>
            <a:endParaRPr sz="1000" dirty="0">
              <a:latin typeface="Arial"/>
              <a:cs typeface="Arial"/>
            </a:endParaRPr>
          </a:p>
          <a:p>
            <a:pPr marL="184150" indent="-171450">
              <a:spcBef>
                <a:spcPts val="300"/>
              </a:spcBef>
              <a:buChar char="•"/>
              <a:tabLst>
                <a:tab pos="184150" algn="l"/>
              </a:tabLst>
            </a:pPr>
            <a:r>
              <a:rPr sz="1000" dirty="0">
                <a:latin typeface="Arial"/>
                <a:cs typeface="Arial"/>
              </a:rPr>
              <a:t>Gadget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(.gadget)</a:t>
            </a:r>
            <a:endParaRPr sz="1000" dirty="0">
              <a:latin typeface="Arial"/>
              <a:cs typeface="Arial"/>
            </a:endParaRPr>
          </a:p>
          <a:p>
            <a:pPr marL="184150" indent="-171450">
              <a:spcBef>
                <a:spcPts val="200"/>
              </a:spcBef>
              <a:buChar char="•"/>
              <a:tabLst>
                <a:tab pos="184150" algn="l"/>
              </a:tabLst>
            </a:pPr>
            <a:r>
              <a:rPr sz="1000" dirty="0">
                <a:latin typeface="Arial"/>
                <a:cs typeface="Arial"/>
              </a:rPr>
              <a:t>Gaussian Cube File </a:t>
            </a:r>
            <a:r>
              <a:rPr sz="1000" spc="-10" dirty="0">
                <a:latin typeface="Arial"/>
                <a:cs typeface="Arial"/>
              </a:rPr>
              <a:t>(.cube)</a:t>
            </a:r>
            <a:endParaRPr sz="1000" dirty="0">
              <a:latin typeface="Arial"/>
              <a:cs typeface="Arial"/>
            </a:endParaRPr>
          </a:p>
          <a:p>
            <a:pPr marL="184150" indent="-171450">
              <a:spcBef>
                <a:spcPts val="200"/>
              </a:spcBef>
              <a:buChar char="•"/>
              <a:tabLst>
                <a:tab pos="184150" algn="l"/>
              </a:tabLst>
            </a:pPr>
            <a:r>
              <a:rPr sz="1000" dirty="0">
                <a:latin typeface="Arial"/>
                <a:cs typeface="Arial"/>
              </a:rPr>
              <a:t>JPEG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Image (.jpg,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.jpeg)</a:t>
            </a:r>
            <a:endParaRPr sz="1000" dirty="0">
              <a:latin typeface="Arial"/>
              <a:cs typeface="Arial"/>
            </a:endParaRPr>
          </a:p>
          <a:p>
            <a:pPr marL="184150" indent="-171450">
              <a:spcBef>
                <a:spcPts val="300"/>
              </a:spcBef>
              <a:buChar char="•"/>
              <a:tabLst>
                <a:tab pos="184150" algn="l"/>
              </a:tabLst>
            </a:pPr>
            <a:r>
              <a:rPr sz="1000" dirty="0">
                <a:latin typeface="Arial"/>
                <a:cs typeface="Arial"/>
              </a:rPr>
              <a:t>LAMPPS Dump </a:t>
            </a:r>
            <a:r>
              <a:rPr sz="1000" spc="-10" dirty="0">
                <a:latin typeface="Arial"/>
                <a:cs typeface="Arial"/>
              </a:rPr>
              <a:t>(.dump)</a:t>
            </a:r>
            <a:endParaRPr sz="1000" dirty="0">
              <a:latin typeface="Arial"/>
              <a:cs typeface="Arial"/>
            </a:endParaRPr>
          </a:p>
          <a:p>
            <a:pPr marL="184150" indent="-171450">
              <a:spcBef>
                <a:spcPts val="200"/>
              </a:spcBef>
              <a:buChar char="•"/>
              <a:tabLst>
                <a:tab pos="184150" algn="l"/>
              </a:tabLst>
            </a:pPr>
            <a:r>
              <a:rPr sz="1000" dirty="0">
                <a:latin typeface="Arial"/>
                <a:cs typeface="Arial"/>
              </a:rPr>
              <a:t>LAMPPS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Structure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Files</a:t>
            </a:r>
            <a:endParaRPr sz="1000" dirty="0">
              <a:latin typeface="Arial"/>
              <a:cs typeface="Arial"/>
            </a:endParaRPr>
          </a:p>
          <a:p>
            <a:pPr marL="184150" indent="-171450">
              <a:spcBef>
                <a:spcPts val="300"/>
              </a:spcBef>
              <a:buChar char="•"/>
              <a:tabLst>
                <a:tab pos="184150" algn="l"/>
              </a:tabLst>
            </a:pPr>
            <a:r>
              <a:rPr sz="1000" dirty="0">
                <a:latin typeface="Arial"/>
                <a:cs typeface="Arial"/>
              </a:rPr>
              <a:t>LODI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(.nc,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.cdf,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.elev,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spc="-20" dirty="0">
                <a:latin typeface="Arial"/>
                <a:cs typeface="Arial"/>
              </a:rPr>
              <a:t>.ncd)</a:t>
            </a:r>
            <a:endParaRPr sz="1000" dirty="0">
              <a:latin typeface="Arial"/>
              <a:cs typeface="Arial"/>
            </a:endParaRPr>
          </a:p>
          <a:p>
            <a:pPr marL="184150" indent="-171450">
              <a:lnSpc>
                <a:spcPts val="1180"/>
              </a:lnSpc>
              <a:spcBef>
                <a:spcPts val="200"/>
              </a:spcBef>
              <a:buChar char="•"/>
              <a:tabLst>
                <a:tab pos="184150" algn="l"/>
              </a:tabLst>
            </a:pPr>
            <a:r>
              <a:rPr sz="1000" dirty="0">
                <a:latin typeface="Arial"/>
                <a:cs typeface="Arial"/>
              </a:rPr>
              <a:t>LODI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Particle</a:t>
            </a:r>
            <a:endParaRPr sz="1000" dirty="0">
              <a:latin typeface="Arial"/>
              <a:cs typeface="Arial"/>
            </a:endParaRPr>
          </a:p>
          <a:p>
            <a:pPr marL="190500">
              <a:lnSpc>
                <a:spcPts val="1180"/>
              </a:lnSpc>
            </a:pPr>
            <a:r>
              <a:rPr sz="1000" dirty="0">
                <a:latin typeface="Arial"/>
                <a:cs typeface="Arial"/>
              </a:rPr>
              <a:t>(.nc,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.cdf,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.elev,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.ncd)</a:t>
            </a:r>
            <a:endParaRPr sz="1000" dirty="0">
              <a:latin typeface="Arial"/>
              <a:cs typeface="Arial"/>
            </a:endParaRPr>
          </a:p>
          <a:p>
            <a:pPr marL="190500" marR="5080" indent="-177800">
              <a:lnSpc>
                <a:spcPct val="105000"/>
              </a:lnSpc>
              <a:spcBef>
                <a:spcPts val="180"/>
              </a:spcBef>
              <a:buChar char="•"/>
              <a:tabLst>
                <a:tab pos="184150" algn="l"/>
              </a:tabLst>
            </a:pPr>
            <a:r>
              <a:rPr sz="1000" dirty="0">
                <a:latin typeface="Arial"/>
                <a:cs typeface="Arial"/>
              </a:rPr>
              <a:t>LS-DYNA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(.k,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.lsdyna, </a:t>
            </a:r>
            <a:r>
              <a:rPr sz="1000" spc="-10" dirty="0">
                <a:latin typeface="Arial"/>
                <a:cs typeface="Arial"/>
              </a:rPr>
              <a:t>.d3plot, d3plot)</a:t>
            </a:r>
            <a:endParaRPr sz="1000" dirty="0">
              <a:latin typeface="Arial"/>
              <a:cs typeface="Arial"/>
            </a:endParaRPr>
          </a:p>
          <a:p>
            <a:pPr marL="184150" indent="-171450">
              <a:spcBef>
                <a:spcPts val="240"/>
              </a:spcBef>
              <a:buChar char="•"/>
              <a:tabLst>
                <a:tab pos="184150" algn="l"/>
              </a:tabLst>
            </a:pPr>
            <a:r>
              <a:rPr sz="1000" dirty="0">
                <a:latin typeface="Arial"/>
                <a:cs typeface="Arial"/>
              </a:rPr>
              <a:t>M3DCl </a:t>
            </a:r>
            <a:r>
              <a:rPr sz="1000" spc="-10" dirty="0">
                <a:latin typeface="Arial"/>
                <a:cs typeface="Arial"/>
              </a:rPr>
              <a:t>(.h5)</a:t>
            </a:r>
            <a:endParaRPr sz="1000" dirty="0">
              <a:latin typeface="Arial"/>
              <a:cs typeface="Arial"/>
            </a:endParaRPr>
          </a:p>
          <a:p>
            <a:pPr marL="184150" indent="-171450">
              <a:spcBef>
                <a:spcPts val="200"/>
              </a:spcBef>
              <a:buChar char="•"/>
              <a:tabLst>
                <a:tab pos="184150" algn="l"/>
              </a:tabLst>
            </a:pPr>
            <a:r>
              <a:rPr sz="1000" dirty="0">
                <a:latin typeface="Arial"/>
                <a:cs typeface="Arial"/>
              </a:rPr>
              <a:t>MFIX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Unstructred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Grid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(.RES)</a:t>
            </a:r>
            <a:endParaRPr sz="1000" dirty="0">
              <a:latin typeface="Arial"/>
              <a:cs typeface="Arial"/>
            </a:endParaRPr>
          </a:p>
          <a:p>
            <a:pPr marL="184150" indent="-171450">
              <a:spcBef>
                <a:spcPts val="300"/>
              </a:spcBef>
              <a:buChar char="•"/>
              <a:tabLst>
                <a:tab pos="184150" algn="l"/>
              </a:tabLst>
            </a:pPr>
            <a:r>
              <a:rPr sz="1000" dirty="0">
                <a:latin typeface="Arial"/>
                <a:cs typeface="Arial"/>
              </a:rPr>
              <a:t>MM5</a:t>
            </a:r>
            <a:r>
              <a:rPr sz="1000" spc="-10" dirty="0">
                <a:latin typeface="Arial"/>
                <a:cs typeface="Arial"/>
              </a:rPr>
              <a:t> (.mm5)</a:t>
            </a:r>
            <a:endParaRPr sz="1000" dirty="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942279" y="1062557"/>
            <a:ext cx="1876425" cy="5229860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184150" indent="-171450">
              <a:spcBef>
                <a:spcPts val="340"/>
              </a:spcBef>
              <a:buChar char="•"/>
              <a:tabLst>
                <a:tab pos="184150" algn="l"/>
              </a:tabLst>
            </a:pPr>
            <a:r>
              <a:rPr sz="1000" spc="-10" dirty="0">
                <a:latin typeface="Arial"/>
                <a:cs typeface="Arial"/>
              </a:rPr>
              <a:t>MPAS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NetCDF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(.nc,</a:t>
            </a:r>
            <a:r>
              <a:rPr sz="1000" spc="-10" dirty="0">
                <a:latin typeface="Arial"/>
                <a:cs typeface="Arial"/>
              </a:rPr>
              <a:t> .ncdf)</a:t>
            </a:r>
            <a:endParaRPr sz="1000" dirty="0">
              <a:latin typeface="Arial"/>
              <a:cs typeface="Arial"/>
            </a:endParaRPr>
          </a:p>
          <a:p>
            <a:pPr marL="184150" indent="-171450">
              <a:spcBef>
                <a:spcPts val="240"/>
              </a:spcBef>
              <a:buChar char="•"/>
              <a:tabLst>
                <a:tab pos="184150" algn="l"/>
              </a:tabLst>
            </a:pPr>
            <a:r>
              <a:rPr sz="1000" dirty="0">
                <a:latin typeface="Arial"/>
                <a:cs typeface="Arial"/>
              </a:rPr>
              <a:t>Meta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Image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(.mhd, </a:t>
            </a:r>
            <a:r>
              <a:rPr sz="1000" spc="-20" dirty="0">
                <a:latin typeface="Arial"/>
                <a:cs typeface="Arial"/>
              </a:rPr>
              <a:t>.mha)</a:t>
            </a:r>
            <a:endParaRPr sz="1000" dirty="0">
              <a:latin typeface="Arial"/>
              <a:cs typeface="Arial"/>
            </a:endParaRPr>
          </a:p>
          <a:p>
            <a:pPr marL="184150" indent="-171450">
              <a:spcBef>
                <a:spcPts val="200"/>
              </a:spcBef>
              <a:buChar char="•"/>
              <a:tabLst>
                <a:tab pos="184150" algn="l"/>
              </a:tabLst>
            </a:pPr>
            <a:r>
              <a:rPr sz="1000" dirty="0">
                <a:latin typeface="Arial"/>
                <a:cs typeface="Arial"/>
              </a:rPr>
              <a:t>Miranda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(.mir,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.raw)</a:t>
            </a:r>
            <a:endParaRPr sz="1000" dirty="0">
              <a:latin typeface="Arial"/>
              <a:cs typeface="Arial"/>
            </a:endParaRPr>
          </a:p>
          <a:p>
            <a:pPr marL="190500" marR="519430" indent="-177800">
              <a:lnSpc>
                <a:spcPct val="105000"/>
              </a:lnSpc>
              <a:spcBef>
                <a:spcPts val="140"/>
              </a:spcBef>
              <a:buChar char="•"/>
              <a:tabLst>
                <a:tab pos="184150" algn="l"/>
              </a:tabLst>
            </a:pPr>
            <a:r>
              <a:rPr sz="1000" dirty="0">
                <a:latin typeface="Arial"/>
                <a:cs typeface="Arial"/>
              </a:rPr>
              <a:t>Multilevel 3d </a:t>
            </a:r>
            <a:r>
              <a:rPr sz="1000" spc="-10" dirty="0">
                <a:latin typeface="Arial"/>
                <a:cs typeface="Arial"/>
              </a:rPr>
              <a:t>Plasma </a:t>
            </a:r>
            <a:r>
              <a:rPr sz="1000" dirty="0">
                <a:latin typeface="Arial"/>
                <a:cs typeface="Arial"/>
              </a:rPr>
              <a:t>(.m3d,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spc="-20" dirty="0">
                <a:latin typeface="Arial"/>
                <a:cs typeface="Arial"/>
              </a:rPr>
              <a:t>.h5)</a:t>
            </a:r>
            <a:endParaRPr sz="1000" dirty="0">
              <a:latin typeface="Arial"/>
              <a:cs typeface="Arial"/>
            </a:endParaRPr>
          </a:p>
          <a:p>
            <a:pPr marL="184150" indent="-171450">
              <a:spcBef>
                <a:spcPts val="240"/>
              </a:spcBef>
              <a:buChar char="•"/>
              <a:tabLst>
                <a:tab pos="184150" algn="l"/>
              </a:tabLst>
            </a:pPr>
            <a:r>
              <a:rPr sz="1000" dirty="0">
                <a:latin typeface="Arial"/>
                <a:cs typeface="Arial"/>
              </a:rPr>
              <a:t>NASTRAN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(.nas,</a:t>
            </a:r>
            <a:r>
              <a:rPr sz="1000" spc="-10" dirty="0">
                <a:latin typeface="Arial"/>
                <a:cs typeface="Arial"/>
              </a:rPr>
              <a:t> .f06)</a:t>
            </a:r>
            <a:endParaRPr sz="1000" dirty="0">
              <a:latin typeface="Arial"/>
              <a:cs typeface="Arial"/>
            </a:endParaRPr>
          </a:p>
          <a:p>
            <a:pPr marL="184150" indent="-171450">
              <a:spcBef>
                <a:spcPts val="200"/>
              </a:spcBef>
              <a:buChar char="•"/>
              <a:tabLst>
                <a:tab pos="184150" algn="l"/>
              </a:tabLst>
            </a:pPr>
            <a:r>
              <a:rPr sz="1000" dirty="0">
                <a:latin typeface="Arial"/>
                <a:cs typeface="Arial"/>
              </a:rPr>
              <a:t>Nek5000 </a:t>
            </a:r>
            <a:r>
              <a:rPr sz="1000" spc="-10" dirty="0">
                <a:latin typeface="Arial"/>
                <a:cs typeface="Arial"/>
              </a:rPr>
              <a:t>Files</a:t>
            </a:r>
            <a:endParaRPr sz="1000" dirty="0">
              <a:latin typeface="Arial"/>
              <a:cs typeface="Arial"/>
            </a:endParaRPr>
          </a:p>
          <a:p>
            <a:pPr marL="184150" indent="-171450">
              <a:spcBef>
                <a:spcPts val="300"/>
              </a:spcBef>
              <a:buChar char="•"/>
              <a:tabLst>
                <a:tab pos="184150" algn="l"/>
              </a:tabLst>
            </a:pPr>
            <a:r>
              <a:rPr sz="1000" dirty="0">
                <a:latin typeface="Arial"/>
                <a:cs typeface="Arial"/>
              </a:rPr>
              <a:t>Nrrd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Raw Image (.nrrd, </a:t>
            </a:r>
            <a:r>
              <a:rPr sz="1000" spc="-10" dirty="0">
                <a:latin typeface="Arial"/>
                <a:cs typeface="Arial"/>
              </a:rPr>
              <a:t>.nhdr)</a:t>
            </a:r>
            <a:endParaRPr sz="1000" dirty="0">
              <a:latin typeface="Arial"/>
              <a:cs typeface="Arial"/>
            </a:endParaRPr>
          </a:p>
          <a:p>
            <a:pPr marL="184150" indent="-171450">
              <a:spcBef>
                <a:spcPts val="200"/>
              </a:spcBef>
              <a:buChar char="•"/>
              <a:tabLst>
                <a:tab pos="184150" algn="l"/>
              </a:tabLst>
            </a:pPr>
            <a:r>
              <a:rPr sz="1000" dirty="0">
                <a:latin typeface="Arial"/>
                <a:cs typeface="Arial"/>
              </a:rPr>
              <a:t>OpenFOAM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Files </a:t>
            </a:r>
            <a:r>
              <a:rPr sz="1000" spc="-10" dirty="0">
                <a:latin typeface="Arial"/>
                <a:cs typeface="Arial"/>
              </a:rPr>
              <a:t>(.foam)</a:t>
            </a:r>
            <a:endParaRPr sz="1000" dirty="0">
              <a:latin typeface="Arial"/>
              <a:cs typeface="Arial"/>
            </a:endParaRPr>
          </a:p>
          <a:p>
            <a:pPr marL="184150" indent="-171450">
              <a:spcBef>
                <a:spcPts val="200"/>
              </a:spcBef>
              <a:buChar char="•"/>
              <a:tabLst>
                <a:tab pos="184150" algn="l"/>
              </a:tabLst>
            </a:pPr>
            <a:r>
              <a:rPr sz="1000" spc="-20" dirty="0">
                <a:latin typeface="Arial"/>
                <a:cs typeface="Arial"/>
              </a:rPr>
              <a:t>PATRAN</a:t>
            </a:r>
            <a:r>
              <a:rPr sz="1000" spc="-40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(.neu)</a:t>
            </a:r>
            <a:endParaRPr sz="1000" dirty="0">
              <a:latin typeface="Arial"/>
              <a:cs typeface="Arial"/>
            </a:endParaRPr>
          </a:p>
          <a:p>
            <a:pPr marL="184150" indent="-171450">
              <a:spcBef>
                <a:spcPts val="300"/>
              </a:spcBef>
              <a:buChar char="•"/>
              <a:tabLst>
                <a:tab pos="184150" algn="l"/>
              </a:tabLst>
            </a:pPr>
            <a:r>
              <a:rPr sz="1000" dirty="0">
                <a:latin typeface="Arial"/>
                <a:cs typeface="Arial"/>
              </a:rPr>
              <a:t>PFLOTRAN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(.h5)</a:t>
            </a:r>
            <a:endParaRPr sz="1000" dirty="0">
              <a:latin typeface="Arial"/>
              <a:cs typeface="Arial"/>
            </a:endParaRPr>
          </a:p>
          <a:p>
            <a:pPr marL="184150" indent="-171450">
              <a:spcBef>
                <a:spcPts val="200"/>
              </a:spcBef>
              <a:buChar char="•"/>
              <a:tabLst>
                <a:tab pos="184150" algn="l"/>
              </a:tabLst>
            </a:pPr>
            <a:r>
              <a:rPr sz="1000" dirty="0">
                <a:latin typeface="Arial"/>
                <a:cs typeface="Arial"/>
              </a:rPr>
              <a:t>PLOT2D </a:t>
            </a:r>
            <a:r>
              <a:rPr sz="1000" spc="-10" dirty="0">
                <a:latin typeface="Arial"/>
                <a:cs typeface="Arial"/>
              </a:rPr>
              <a:t>(.p2d)</a:t>
            </a:r>
            <a:endParaRPr sz="1000" dirty="0">
              <a:latin typeface="Arial"/>
              <a:cs typeface="Arial"/>
            </a:endParaRPr>
          </a:p>
          <a:p>
            <a:pPr marL="184150" indent="-171450">
              <a:spcBef>
                <a:spcPts val="200"/>
              </a:spcBef>
              <a:buChar char="•"/>
              <a:tabLst>
                <a:tab pos="184150" algn="l"/>
              </a:tabLst>
            </a:pPr>
            <a:r>
              <a:rPr sz="1000" dirty="0">
                <a:latin typeface="Arial"/>
                <a:cs typeface="Arial"/>
              </a:rPr>
              <a:t>PLOT3D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(.xyz,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.q,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.x,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.vp3d)</a:t>
            </a:r>
            <a:endParaRPr sz="1000" dirty="0">
              <a:latin typeface="Arial"/>
              <a:cs typeface="Arial"/>
            </a:endParaRPr>
          </a:p>
          <a:p>
            <a:pPr marL="184150" indent="-171450">
              <a:spcBef>
                <a:spcPts val="300"/>
              </a:spcBef>
              <a:buChar char="•"/>
              <a:tabLst>
                <a:tab pos="184150" algn="l"/>
              </a:tabLst>
            </a:pPr>
            <a:r>
              <a:rPr sz="1000" spc="-20" dirty="0">
                <a:latin typeface="Arial"/>
                <a:cs typeface="Arial"/>
              </a:rPr>
              <a:t>PLY</a:t>
            </a:r>
            <a:r>
              <a:rPr sz="1000" spc="-3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Polygonal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File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Format</a:t>
            </a:r>
            <a:endParaRPr sz="1000" dirty="0">
              <a:latin typeface="Arial"/>
              <a:cs typeface="Arial"/>
            </a:endParaRPr>
          </a:p>
          <a:p>
            <a:pPr marL="184150" indent="-171450">
              <a:spcBef>
                <a:spcPts val="200"/>
              </a:spcBef>
              <a:buChar char="•"/>
              <a:tabLst>
                <a:tab pos="184150" algn="l"/>
              </a:tabLst>
            </a:pPr>
            <a:r>
              <a:rPr sz="1000" dirty="0">
                <a:latin typeface="Arial"/>
                <a:cs typeface="Arial"/>
              </a:rPr>
              <a:t>PNG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Image </a:t>
            </a:r>
            <a:r>
              <a:rPr sz="1000" spc="-10" dirty="0">
                <a:latin typeface="Arial"/>
                <a:cs typeface="Arial"/>
              </a:rPr>
              <a:t>Files</a:t>
            </a:r>
            <a:endParaRPr sz="1000" dirty="0">
              <a:latin typeface="Arial"/>
              <a:cs typeface="Arial"/>
            </a:endParaRPr>
          </a:p>
          <a:p>
            <a:pPr marL="184150" indent="-171450">
              <a:spcBef>
                <a:spcPts val="300"/>
              </a:spcBef>
              <a:buChar char="•"/>
              <a:tabLst>
                <a:tab pos="184150" algn="l"/>
              </a:tabLst>
            </a:pPr>
            <a:r>
              <a:rPr sz="1000" dirty="0">
                <a:latin typeface="Arial"/>
                <a:cs typeface="Arial"/>
              </a:rPr>
              <a:t>POP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Ocean </a:t>
            </a:r>
            <a:r>
              <a:rPr sz="1000" spc="-10" dirty="0">
                <a:latin typeface="Arial"/>
                <a:cs typeface="Arial"/>
              </a:rPr>
              <a:t>Files</a:t>
            </a:r>
            <a:endParaRPr sz="1000" dirty="0">
              <a:latin typeface="Arial"/>
              <a:cs typeface="Arial"/>
            </a:endParaRPr>
          </a:p>
          <a:p>
            <a:pPr marL="184150" indent="-171450">
              <a:spcBef>
                <a:spcPts val="200"/>
              </a:spcBef>
              <a:buChar char="•"/>
              <a:tabLst>
                <a:tab pos="184150" algn="l"/>
              </a:tabLst>
            </a:pPr>
            <a:r>
              <a:rPr sz="1000" dirty="0">
                <a:latin typeface="Arial"/>
                <a:cs typeface="Arial"/>
              </a:rPr>
              <a:t>ParaDIS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Files</a:t>
            </a:r>
            <a:endParaRPr sz="1000" dirty="0">
              <a:latin typeface="Arial"/>
              <a:cs typeface="Arial"/>
            </a:endParaRPr>
          </a:p>
          <a:p>
            <a:pPr marL="184150" indent="-171450">
              <a:spcBef>
                <a:spcPts val="200"/>
              </a:spcBef>
              <a:buChar char="•"/>
              <a:tabLst>
                <a:tab pos="184150" algn="l"/>
              </a:tabLst>
            </a:pPr>
            <a:r>
              <a:rPr sz="1000" dirty="0">
                <a:latin typeface="Arial"/>
                <a:cs typeface="Arial"/>
              </a:rPr>
              <a:t>Phasta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Files </a:t>
            </a:r>
            <a:r>
              <a:rPr sz="1000" spc="-10" dirty="0">
                <a:latin typeface="Arial"/>
                <a:cs typeface="Arial"/>
              </a:rPr>
              <a:t>(.pht)</a:t>
            </a:r>
            <a:endParaRPr sz="1000" dirty="0">
              <a:latin typeface="Arial"/>
              <a:cs typeface="Arial"/>
            </a:endParaRPr>
          </a:p>
          <a:p>
            <a:pPr marL="184150" indent="-171450">
              <a:spcBef>
                <a:spcPts val="300"/>
              </a:spcBef>
              <a:buChar char="•"/>
              <a:tabLst>
                <a:tab pos="184150" algn="l"/>
              </a:tabLst>
            </a:pPr>
            <a:r>
              <a:rPr sz="1000" dirty="0">
                <a:latin typeface="Arial"/>
                <a:cs typeface="Arial"/>
              </a:rPr>
              <a:t>Pixie Files </a:t>
            </a:r>
            <a:r>
              <a:rPr sz="1000" spc="-10" dirty="0">
                <a:latin typeface="Arial"/>
                <a:cs typeface="Arial"/>
              </a:rPr>
              <a:t>(.h5)</a:t>
            </a:r>
            <a:endParaRPr sz="1000" dirty="0">
              <a:latin typeface="Arial"/>
              <a:cs typeface="Arial"/>
            </a:endParaRPr>
          </a:p>
          <a:p>
            <a:pPr marL="184150" indent="-171450">
              <a:spcBef>
                <a:spcPts val="200"/>
              </a:spcBef>
              <a:buChar char="•"/>
              <a:tabLst>
                <a:tab pos="184150" algn="l"/>
              </a:tabLst>
            </a:pPr>
            <a:r>
              <a:rPr sz="1000" spc="-10" dirty="0">
                <a:latin typeface="Arial"/>
                <a:cs typeface="Arial"/>
              </a:rPr>
              <a:t>ProSTAR </a:t>
            </a:r>
            <a:r>
              <a:rPr sz="1000" dirty="0">
                <a:latin typeface="Arial"/>
                <a:cs typeface="Arial"/>
              </a:rPr>
              <a:t>(.cel,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.vrt)</a:t>
            </a:r>
            <a:endParaRPr sz="1000" dirty="0">
              <a:latin typeface="Arial"/>
              <a:cs typeface="Arial"/>
            </a:endParaRPr>
          </a:p>
          <a:p>
            <a:pPr marL="190500" marR="653415" indent="-177800">
              <a:lnSpc>
                <a:spcPts val="1160"/>
              </a:lnSpc>
              <a:spcBef>
                <a:spcPts val="370"/>
              </a:spcBef>
              <a:buChar char="•"/>
              <a:tabLst>
                <a:tab pos="184150" algn="l"/>
              </a:tabLst>
            </a:pPr>
            <a:r>
              <a:rPr sz="1000" dirty="0">
                <a:latin typeface="Arial"/>
                <a:cs typeface="Arial"/>
              </a:rPr>
              <a:t>Protein Data </a:t>
            </a:r>
            <a:r>
              <a:rPr sz="1000" spc="-20" dirty="0">
                <a:latin typeface="Arial"/>
                <a:cs typeface="Arial"/>
              </a:rPr>
              <a:t>Bank </a:t>
            </a:r>
            <a:r>
              <a:rPr sz="1000" dirty="0">
                <a:latin typeface="Arial"/>
                <a:cs typeface="Arial"/>
              </a:rPr>
              <a:t>(.pdb,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.ent,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spc="-20" dirty="0">
                <a:latin typeface="Arial"/>
                <a:cs typeface="Arial"/>
              </a:rPr>
              <a:t>.pdb)</a:t>
            </a:r>
            <a:endParaRPr sz="1000" dirty="0">
              <a:latin typeface="Arial"/>
              <a:cs typeface="Arial"/>
            </a:endParaRPr>
          </a:p>
          <a:p>
            <a:pPr marL="184150" indent="-171450">
              <a:spcBef>
                <a:spcPts val="209"/>
              </a:spcBef>
              <a:buChar char="•"/>
              <a:tabLst>
                <a:tab pos="184150" algn="l"/>
              </a:tabLst>
            </a:pPr>
            <a:r>
              <a:rPr sz="1000" dirty="0">
                <a:latin typeface="Arial"/>
                <a:cs typeface="Arial"/>
              </a:rPr>
              <a:t>Raw Image </a:t>
            </a:r>
            <a:r>
              <a:rPr sz="1000" spc="-10" dirty="0">
                <a:latin typeface="Arial"/>
                <a:cs typeface="Arial"/>
              </a:rPr>
              <a:t>Files</a:t>
            </a:r>
            <a:endParaRPr sz="1000" dirty="0">
              <a:latin typeface="Arial"/>
              <a:cs typeface="Arial"/>
            </a:endParaRPr>
          </a:p>
          <a:p>
            <a:pPr marL="184150" indent="-171450">
              <a:spcBef>
                <a:spcPts val="200"/>
              </a:spcBef>
              <a:buChar char="•"/>
              <a:tabLst>
                <a:tab pos="184150" algn="l"/>
              </a:tabLst>
            </a:pPr>
            <a:r>
              <a:rPr sz="1000" dirty="0">
                <a:latin typeface="Arial"/>
                <a:cs typeface="Arial"/>
              </a:rPr>
              <a:t>Raw NRRD image files </a:t>
            </a:r>
            <a:r>
              <a:rPr sz="1000" spc="-10" dirty="0">
                <a:latin typeface="Arial"/>
                <a:cs typeface="Arial"/>
              </a:rPr>
              <a:t>(.nrrd)</a:t>
            </a:r>
            <a:endParaRPr sz="1000" dirty="0">
              <a:latin typeface="Arial"/>
              <a:cs typeface="Arial"/>
            </a:endParaRPr>
          </a:p>
          <a:p>
            <a:pPr marL="184150" indent="-171450">
              <a:spcBef>
                <a:spcPts val="300"/>
              </a:spcBef>
              <a:buChar char="•"/>
              <a:tabLst>
                <a:tab pos="184150" algn="l"/>
              </a:tabLst>
            </a:pPr>
            <a:r>
              <a:rPr sz="1000" dirty="0">
                <a:latin typeface="Arial"/>
                <a:cs typeface="Arial"/>
              </a:rPr>
              <a:t>SAMRAI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(.samrai)</a:t>
            </a:r>
            <a:endParaRPr sz="1000" dirty="0">
              <a:latin typeface="Arial"/>
              <a:cs typeface="Arial"/>
            </a:endParaRPr>
          </a:p>
          <a:p>
            <a:pPr marL="184150" indent="-171450">
              <a:spcBef>
                <a:spcPts val="200"/>
              </a:spcBef>
              <a:buChar char="•"/>
              <a:tabLst>
                <a:tab pos="184150" algn="l"/>
              </a:tabLst>
            </a:pPr>
            <a:r>
              <a:rPr sz="1000" dirty="0">
                <a:latin typeface="Arial"/>
                <a:cs typeface="Arial"/>
              </a:rPr>
              <a:t>SAR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(.SAR,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spc="-20" dirty="0">
                <a:latin typeface="Arial"/>
                <a:cs typeface="Arial"/>
              </a:rPr>
              <a:t>.sar)</a:t>
            </a:r>
            <a:endParaRPr sz="1000" dirty="0">
              <a:latin typeface="Arial"/>
              <a:cs typeface="Arial"/>
            </a:endParaRPr>
          </a:p>
          <a:p>
            <a:pPr marL="184150" indent="-171450">
              <a:lnSpc>
                <a:spcPts val="1180"/>
              </a:lnSpc>
              <a:spcBef>
                <a:spcPts val="300"/>
              </a:spcBef>
              <a:buChar char="•"/>
              <a:tabLst>
                <a:tab pos="184150" algn="l"/>
              </a:tabLst>
            </a:pPr>
            <a:r>
              <a:rPr sz="1000" spc="-25" dirty="0">
                <a:latin typeface="Arial"/>
                <a:cs typeface="Arial"/>
              </a:rPr>
              <a:t>SAS</a:t>
            </a:r>
            <a:endParaRPr sz="1000" dirty="0">
              <a:latin typeface="Arial"/>
              <a:cs typeface="Arial"/>
            </a:endParaRPr>
          </a:p>
          <a:p>
            <a:pPr marL="190500">
              <a:lnSpc>
                <a:spcPts val="1180"/>
              </a:lnSpc>
            </a:pPr>
            <a:r>
              <a:rPr sz="1000" dirty="0">
                <a:latin typeface="Arial"/>
                <a:cs typeface="Arial"/>
              </a:rPr>
              <a:t>(.sasgeom,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.sas,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.sasdata)</a:t>
            </a:r>
            <a:endParaRPr sz="1000" dirty="0">
              <a:latin typeface="Arial"/>
              <a:cs typeface="Arial"/>
            </a:endParaRPr>
          </a:p>
          <a:p>
            <a:pPr marL="184150" indent="-171450">
              <a:spcBef>
                <a:spcPts val="240"/>
              </a:spcBef>
              <a:buChar char="•"/>
              <a:tabLst>
                <a:tab pos="184150" algn="l"/>
              </a:tabLst>
            </a:pPr>
            <a:r>
              <a:rPr sz="1000" dirty="0">
                <a:latin typeface="Arial"/>
                <a:cs typeface="Arial"/>
              </a:rPr>
              <a:t>SESAME</a:t>
            </a:r>
            <a:r>
              <a:rPr sz="1000" spc="-20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Tables</a:t>
            </a:r>
            <a:endParaRPr sz="1000" dirty="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228278" y="1093037"/>
            <a:ext cx="1947545" cy="4348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0500" marR="5080" indent="-177800">
              <a:spcBef>
                <a:spcPts val="100"/>
              </a:spcBef>
              <a:buChar char="•"/>
              <a:tabLst>
                <a:tab pos="184150" algn="l"/>
              </a:tabLst>
            </a:pPr>
            <a:r>
              <a:rPr sz="1000" dirty="0">
                <a:latin typeface="Arial"/>
                <a:cs typeface="Arial"/>
              </a:rPr>
              <a:t>SLAC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netCDF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mesh and </a:t>
            </a:r>
            <a:r>
              <a:rPr sz="1000" spc="-20" dirty="0">
                <a:latin typeface="Arial"/>
                <a:cs typeface="Arial"/>
              </a:rPr>
              <a:t>mode data</a:t>
            </a:r>
            <a:endParaRPr sz="1000" dirty="0">
              <a:latin typeface="Arial"/>
              <a:cs typeface="Arial"/>
            </a:endParaRPr>
          </a:p>
          <a:p>
            <a:pPr marL="184150" indent="-171450">
              <a:spcBef>
                <a:spcPts val="240"/>
              </a:spcBef>
              <a:buChar char="•"/>
              <a:tabLst>
                <a:tab pos="184150" algn="l"/>
              </a:tabLst>
            </a:pPr>
            <a:r>
              <a:rPr sz="1000" dirty="0">
                <a:latin typeface="Arial"/>
                <a:cs typeface="Arial"/>
              </a:rPr>
              <a:t>SLAC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netCDF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particle </a:t>
            </a:r>
            <a:r>
              <a:rPr sz="1000" spc="-20" dirty="0">
                <a:latin typeface="Arial"/>
                <a:cs typeface="Arial"/>
              </a:rPr>
              <a:t>data</a:t>
            </a:r>
            <a:endParaRPr sz="1000" dirty="0">
              <a:latin typeface="Arial"/>
              <a:cs typeface="Arial"/>
            </a:endParaRPr>
          </a:p>
          <a:p>
            <a:pPr marL="184150" indent="-171450">
              <a:spcBef>
                <a:spcPts val="200"/>
              </a:spcBef>
              <a:buChar char="•"/>
              <a:tabLst>
                <a:tab pos="184150" algn="l"/>
              </a:tabLst>
            </a:pPr>
            <a:r>
              <a:rPr sz="1000" dirty="0">
                <a:latin typeface="Arial"/>
                <a:cs typeface="Arial"/>
              </a:rPr>
              <a:t>Silo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(.silo,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spc="-20" dirty="0">
                <a:latin typeface="Arial"/>
                <a:cs typeface="Arial"/>
              </a:rPr>
              <a:t>.pdb)</a:t>
            </a:r>
            <a:endParaRPr sz="1000" dirty="0">
              <a:latin typeface="Arial"/>
              <a:cs typeface="Arial"/>
            </a:endParaRPr>
          </a:p>
          <a:p>
            <a:pPr marL="184150" indent="-171450">
              <a:spcBef>
                <a:spcPts val="200"/>
              </a:spcBef>
              <a:buChar char="•"/>
              <a:tabLst>
                <a:tab pos="184150" algn="l"/>
              </a:tabLst>
            </a:pPr>
            <a:r>
              <a:rPr sz="1000" dirty="0">
                <a:latin typeface="Arial"/>
                <a:cs typeface="Arial"/>
              </a:rPr>
              <a:t>Spheral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(.spheral, </a:t>
            </a:r>
            <a:r>
              <a:rPr sz="1000" spc="-20" dirty="0">
                <a:latin typeface="Arial"/>
                <a:cs typeface="Arial"/>
              </a:rPr>
              <a:t>.sv)</a:t>
            </a:r>
            <a:endParaRPr sz="1000" dirty="0">
              <a:latin typeface="Arial"/>
              <a:cs typeface="Arial"/>
            </a:endParaRPr>
          </a:p>
          <a:p>
            <a:pPr marL="184150" indent="-171450">
              <a:spcBef>
                <a:spcPts val="300"/>
              </a:spcBef>
              <a:buChar char="•"/>
              <a:tabLst>
                <a:tab pos="184150" algn="l"/>
              </a:tabLst>
            </a:pPr>
            <a:r>
              <a:rPr sz="1000" dirty="0">
                <a:latin typeface="Arial"/>
                <a:cs typeface="Arial"/>
              </a:rPr>
              <a:t>SpyPlot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spc="-25" dirty="0">
                <a:latin typeface="Arial"/>
                <a:cs typeface="Arial"/>
              </a:rPr>
              <a:t>CTH</a:t>
            </a:r>
            <a:endParaRPr sz="1000" dirty="0">
              <a:latin typeface="Arial"/>
              <a:cs typeface="Arial"/>
            </a:endParaRPr>
          </a:p>
          <a:p>
            <a:pPr marL="184150" indent="-171450">
              <a:spcBef>
                <a:spcPts val="200"/>
              </a:spcBef>
              <a:buChar char="•"/>
              <a:tabLst>
                <a:tab pos="184150" algn="l"/>
              </a:tabLst>
            </a:pPr>
            <a:r>
              <a:rPr sz="1000" dirty="0">
                <a:latin typeface="Arial"/>
                <a:cs typeface="Arial"/>
              </a:rPr>
              <a:t>SpyPlot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(.case)</a:t>
            </a:r>
            <a:endParaRPr sz="1000" dirty="0">
              <a:latin typeface="Arial"/>
              <a:cs typeface="Arial"/>
            </a:endParaRPr>
          </a:p>
          <a:p>
            <a:pPr marL="184150" indent="-171450">
              <a:spcBef>
                <a:spcPts val="300"/>
              </a:spcBef>
              <a:buChar char="•"/>
              <a:tabLst>
                <a:tab pos="184150" algn="l"/>
              </a:tabLst>
            </a:pPr>
            <a:r>
              <a:rPr sz="1000" dirty="0">
                <a:latin typeface="Arial"/>
                <a:cs typeface="Arial"/>
              </a:rPr>
              <a:t>SpyPlot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History </a:t>
            </a:r>
            <a:r>
              <a:rPr sz="1000" spc="-10" dirty="0">
                <a:latin typeface="Arial"/>
                <a:cs typeface="Arial"/>
              </a:rPr>
              <a:t>(.hscth)</a:t>
            </a:r>
            <a:endParaRPr sz="1000" dirty="0">
              <a:latin typeface="Arial"/>
              <a:cs typeface="Arial"/>
            </a:endParaRPr>
          </a:p>
          <a:p>
            <a:pPr marL="184150" indent="-171450">
              <a:spcBef>
                <a:spcPts val="200"/>
              </a:spcBef>
              <a:buChar char="•"/>
              <a:tabLst>
                <a:tab pos="184150" algn="l"/>
              </a:tabLst>
            </a:pPr>
            <a:r>
              <a:rPr sz="1000" dirty="0">
                <a:latin typeface="Arial"/>
                <a:cs typeface="Arial"/>
              </a:rPr>
              <a:t>Stereo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Lithography </a:t>
            </a:r>
            <a:r>
              <a:rPr sz="1000" spc="-10" dirty="0">
                <a:latin typeface="Arial"/>
                <a:cs typeface="Arial"/>
              </a:rPr>
              <a:t>(.stl)</a:t>
            </a:r>
            <a:endParaRPr sz="1000" dirty="0">
              <a:latin typeface="Arial"/>
              <a:cs typeface="Arial"/>
            </a:endParaRPr>
          </a:p>
          <a:p>
            <a:pPr marL="184150" indent="-171450">
              <a:spcBef>
                <a:spcPts val="200"/>
              </a:spcBef>
              <a:buChar char="•"/>
              <a:tabLst>
                <a:tab pos="184150" algn="l"/>
              </a:tabLst>
            </a:pPr>
            <a:r>
              <a:rPr sz="1000" dirty="0">
                <a:latin typeface="Arial"/>
                <a:cs typeface="Arial"/>
              </a:rPr>
              <a:t>TFT</a:t>
            </a:r>
            <a:r>
              <a:rPr sz="1000" spc="-20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Files</a:t>
            </a:r>
            <a:endParaRPr sz="1000" dirty="0">
              <a:latin typeface="Arial"/>
              <a:cs typeface="Arial"/>
            </a:endParaRPr>
          </a:p>
          <a:p>
            <a:pPr marL="184150" indent="-171450">
              <a:spcBef>
                <a:spcPts val="300"/>
              </a:spcBef>
              <a:buChar char="•"/>
              <a:tabLst>
                <a:tab pos="184150" algn="l"/>
              </a:tabLst>
            </a:pPr>
            <a:r>
              <a:rPr sz="1000" dirty="0">
                <a:latin typeface="Arial"/>
                <a:cs typeface="Arial"/>
              </a:rPr>
              <a:t>TIFF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Image </a:t>
            </a:r>
            <a:r>
              <a:rPr sz="1000" spc="-10" dirty="0">
                <a:latin typeface="Arial"/>
                <a:cs typeface="Arial"/>
              </a:rPr>
              <a:t>Files</a:t>
            </a:r>
            <a:endParaRPr sz="1000" dirty="0">
              <a:latin typeface="Arial"/>
              <a:cs typeface="Arial"/>
            </a:endParaRPr>
          </a:p>
          <a:p>
            <a:pPr marL="184150" indent="-171450">
              <a:spcBef>
                <a:spcPts val="200"/>
              </a:spcBef>
              <a:buChar char="•"/>
              <a:tabLst>
                <a:tab pos="184150" algn="l"/>
              </a:tabLst>
            </a:pPr>
            <a:r>
              <a:rPr sz="1000" dirty="0">
                <a:latin typeface="Arial"/>
                <a:cs typeface="Arial"/>
              </a:rPr>
              <a:t>TSurf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Files</a:t>
            </a:r>
            <a:endParaRPr sz="1000" dirty="0">
              <a:latin typeface="Arial"/>
              <a:cs typeface="Arial"/>
            </a:endParaRPr>
          </a:p>
          <a:p>
            <a:pPr marL="184150" indent="-171450">
              <a:spcBef>
                <a:spcPts val="300"/>
              </a:spcBef>
              <a:buChar char="•"/>
              <a:tabLst>
                <a:tab pos="184150" algn="l"/>
              </a:tabLst>
            </a:pPr>
            <a:r>
              <a:rPr sz="1000" spc="-25" dirty="0">
                <a:latin typeface="Arial"/>
                <a:cs typeface="Arial"/>
              </a:rPr>
              <a:t>Tecplot</a:t>
            </a:r>
            <a:r>
              <a:rPr sz="1000" spc="-4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ASCII</a:t>
            </a:r>
            <a:r>
              <a:rPr sz="1000" spc="1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(.tec,</a:t>
            </a:r>
            <a:r>
              <a:rPr sz="1000" spc="20" dirty="0">
                <a:latin typeface="Arial"/>
                <a:cs typeface="Arial"/>
              </a:rPr>
              <a:t> </a:t>
            </a:r>
            <a:r>
              <a:rPr sz="1000" spc="-20" dirty="0">
                <a:latin typeface="Arial"/>
                <a:cs typeface="Arial"/>
              </a:rPr>
              <a:t>.tp)</a:t>
            </a:r>
            <a:endParaRPr sz="1000" dirty="0">
              <a:latin typeface="Arial"/>
              <a:cs typeface="Arial"/>
            </a:endParaRPr>
          </a:p>
          <a:p>
            <a:pPr marL="184150" indent="-171450">
              <a:spcBef>
                <a:spcPts val="200"/>
              </a:spcBef>
              <a:buChar char="•"/>
              <a:tabLst>
                <a:tab pos="184150" algn="l"/>
              </a:tabLst>
            </a:pPr>
            <a:r>
              <a:rPr sz="1000" spc="-10" dirty="0">
                <a:latin typeface="Arial"/>
                <a:cs typeface="Arial"/>
              </a:rPr>
              <a:t>Tecplot</a:t>
            </a:r>
            <a:r>
              <a:rPr sz="1000" spc="-3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Binary</a:t>
            </a:r>
            <a:r>
              <a:rPr sz="1000" spc="-20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(.plt)</a:t>
            </a:r>
            <a:endParaRPr sz="1000" dirty="0">
              <a:latin typeface="Arial"/>
              <a:cs typeface="Arial"/>
            </a:endParaRPr>
          </a:p>
          <a:p>
            <a:pPr marL="184150" indent="-171450">
              <a:spcBef>
                <a:spcPts val="200"/>
              </a:spcBef>
              <a:buChar char="•"/>
              <a:tabLst>
                <a:tab pos="184150" algn="l"/>
              </a:tabLst>
            </a:pPr>
            <a:r>
              <a:rPr sz="1000" spc="-10" dirty="0">
                <a:latin typeface="Arial"/>
                <a:cs typeface="Arial"/>
              </a:rPr>
              <a:t>Tetrad</a:t>
            </a:r>
            <a:r>
              <a:rPr sz="1000" spc="-3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(.hdf5,</a:t>
            </a:r>
            <a:r>
              <a:rPr sz="1000" spc="-30" dirty="0">
                <a:latin typeface="Arial"/>
                <a:cs typeface="Arial"/>
              </a:rPr>
              <a:t> </a:t>
            </a:r>
            <a:r>
              <a:rPr sz="1000" spc="-20" dirty="0">
                <a:latin typeface="Arial"/>
                <a:cs typeface="Arial"/>
              </a:rPr>
              <a:t>.h5)</a:t>
            </a:r>
            <a:endParaRPr sz="1000" dirty="0">
              <a:latin typeface="Arial"/>
              <a:cs typeface="Arial"/>
            </a:endParaRPr>
          </a:p>
          <a:p>
            <a:pPr marL="184150" indent="-171450">
              <a:spcBef>
                <a:spcPts val="300"/>
              </a:spcBef>
              <a:buChar char="•"/>
              <a:tabLst>
                <a:tab pos="184150" algn="l"/>
              </a:tabLst>
            </a:pPr>
            <a:r>
              <a:rPr sz="1000" dirty="0">
                <a:latin typeface="Arial"/>
                <a:cs typeface="Arial"/>
              </a:rPr>
              <a:t>UNIC </a:t>
            </a:r>
            <a:r>
              <a:rPr sz="1000" spc="-10" dirty="0">
                <a:latin typeface="Arial"/>
                <a:cs typeface="Arial"/>
              </a:rPr>
              <a:t>(.h5)</a:t>
            </a:r>
            <a:endParaRPr sz="1000" dirty="0">
              <a:latin typeface="Arial"/>
              <a:cs typeface="Arial"/>
            </a:endParaRPr>
          </a:p>
          <a:p>
            <a:pPr marL="184150" indent="-171450">
              <a:spcBef>
                <a:spcPts val="200"/>
              </a:spcBef>
              <a:buChar char="•"/>
              <a:tabLst>
                <a:tab pos="184150" algn="l"/>
              </a:tabLst>
            </a:pPr>
            <a:r>
              <a:rPr sz="1000" spc="-10" dirty="0">
                <a:latin typeface="Arial"/>
                <a:cs typeface="Arial"/>
              </a:rPr>
              <a:t>VASP</a:t>
            </a:r>
            <a:r>
              <a:rPr sz="1000" spc="-5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CHGCA</a:t>
            </a:r>
            <a:r>
              <a:rPr sz="1000" spc="-6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(.CHG)</a:t>
            </a:r>
            <a:endParaRPr sz="1000" dirty="0">
              <a:latin typeface="Arial"/>
              <a:cs typeface="Arial"/>
            </a:endParaRPr>
          </a:p>
          <a:p>
            <a:pPr marL="184150" indent="-171450">
              <a:spcBef>
                <a:spcPts val="200"/>
              </a:spcBef>
              <a:buChar char="•"/>
              <a:tabLst>
                <a:tab pos="184150" algn="l"/>
              </a:tabLst>
            </a:pPr>
            <a:r>
              <a:rPr sz="1000" spc="-10" dirty="0">
                <a:latin typeface="Arial"/>
                <a:cs typeface="Arial"/>
              </a:rPr>
              <a:t>VASP</a:t>
            </a:r>
            <a:r>
              <a:rPr sz="1000" spc="-5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OUT</a:t>
            </a:r>
            <a:r>
              <a:rPr sz="1000" spc="-3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(.OUT)</a:t>
            </a:r>
            <a:endParaRPr sz="1000" dirty="0">
              <a:latin typeface="Arial"/>
              <a:cs typeface="Arial"/>
            </a:endParaRPr>
          </a:p>
          <a:p>
            <a:pPr marL="184150" indent="-171450">
              <a:spcBef>
                <a:spcPts val="300"/>
              </a:spcBef>
              <a:buChar char="•"/>
              <a:tabLst>
                <a:tab pos="184150" algn="l"/>
              </a:tabLst>
            </a:pPr>
            <a:r>
              <a:rPr sz="1000" spc="-10" dirty="0">
                <a:latin typeface="Arial"/>
                <a:cs typeface="Arial"/>
              </a:rPr>
              <a:t>VASP</a:t>
            </a:r>
            <a:r>
              <a:rPr sz="1000" spc="-4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POSTCAR</a:t>
            </a:r>
            <a:r>
              <a:rPr sz="1000" spc="-20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(.POS)</a:t>
            </a:r>
            <a:endParaRPr sz="1000" dirty="0">
              <a:latin typeface="Arial"/>
              <a:cs typeface="Arial"/>
            </a:endParaRPr>
          </a:p>
          <a:p>
            <a:pPr marL="184150" indent="-171450">
              <a:spcBef>
                <a:spcPts val="200"/>
              </a:spcBef>
              <a:buChar char="•"/>
              <a:tabLst>
                <a:tab pos="184150" algn="l"/>
              </a:tabLst>
            </a:pPr>
            <a:r>
              <a:rPr sz="1000" dirty="0">
                <a:latin typeface="Arial"/>
                <a:cs typeface="Arial"/>
              </a:rPr>
              <a:t>VPIC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(.vpc)</a:t>
            </a:r>
            <a:endParaRPr sz="1000" dirty="0">
              <a:latin typeface="Arial"/>
              <a:cs typeface="Arial"/>
            </a:endParaRPr>
          </a:p>
          <a:p>
            <a:pPr marL="184150" indent="-171450">
              <a:spcBef>
                <a:spcPts val="300"/>
              </a:spcBef>
              <a:buChar char="•"/>
              <a:tabLst>
                <a:tab pos="184150" algn="l"/>
              </a:tabLst>
            </a:pPr>
            <a:r>
              <a:rPr sz="1000" dirty="0">
                <a:latin typeface="Arial"/>
                <a:cs typeface="Arial"/>
              </a:rPr>
              <a:t>VRML</a:t>
            </a:r>
            <a:r>
              <a:rPr sz="1000" spc="-40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(.wrl)</a:t>
            </a:r>
            <a:endParaRPr sz="1000" dirty="0">
              <a:latin typeface="Arial"/>
              <a:cs typeface="Arial"/>
            </a:endParaRPr>
          </a:p>
          <a:p>
            <a:pPr marL="184150" indent="-171450">
              <a:spcBef>
                <a:spcPts val="200"/>
              </a:spcBef>
              <a:buChar char="•"/>
              <a:tabLst>
                <a:tab pos="184150" algn="l"/>
              </a:tabLst>
            </a:pPr>
            <a:r>
              <a:rPr sz="1000" dirty="0">
                <a:latin typeface="Arial"/>
                <a:cs typeface="Arial"/>
              </a:rPr>
              <a:t>Velodyne</a:t>
            </a:r>
            <a:r>
              <a:rPr sz="1000" spc="-4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(.vld,</a:t>
            </a:r>
            <a:r>
              <a:rPr sz="1000" spc="-30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.rst)</a:t>
            </a:r>
            <a:endParaRPr sz="1000" dirty="0">
              <a:latin typeface="Arial"/>
              <a:cs typeface="Arial"/>
            </a:endParaRPr>
          </a:p>
          <a:p>
            <a:pPr marL="184150" indent="-171450">
              <a:spcBef>
                <a:spcPts val="200"/>
              </a:spcBef>
              <a:buChar char="•"/>
              <a:tabLst>
                <a:tab pos="184150" algn="l"/>
              </a:tabLst>
            </a:pPr>
            <a:r>
              <a:rPr sz="1000" dirty="0">
                <a:latin typeface="Arial"/>
                <a:cs typeface="Arial"/>
              </a:rPr>
              <a:t>VizSchema</a:t>
            </a:r>
            <a:r>
              <a:rPr sz="1000" spc="-2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(.h5,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.vsh5)</a:t>
            </a:r>
            <a:endParaRPr sz="1000" dirty="0">
              <a:latin typeface="Arial"/>
              <a:cs typeface="Arial"/>
            </a:endParaRPr>
          </a:p>
          <a:p>
            <a:pPr marL="184150" indent="-171450">
              <a:spcBef>
                <a:spcPts val="300"/>
              </a:spcBef>
              <a:buChar char="•"/>
              <a:tabLst>
                <a:tab pos="184150" algn="l"/>
              </a:tabLst>
            </a:pPr>
            <a:r>
              <a:rPr sz="1000" dirty="0">
                <a:latin typeface="Arial"/>
                <a:cs typeface="Arial"/>
              </a:rPr>
              <a:t>Wavefront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Polygonal</a:t>
            </a:r>
            <a:r>
              <a:rPr sz="1000" spc="-20" dirty="0">
                <a:latin typeface="Arial"/>
                <a:cs typeface="Arial"/>
              </a:rPr>
              <a:t> Data</a:t>
            </a:r>
            <a:endParaRPr sz="1000" dirty="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230233" y="5441517"/>
            <a:ext cx="1827530" cy="584200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184150" indent="-171450">
              <a:spcBef>
                <a:spcPts val="400"/>
              </a:spcBef>
              <a:buChar char="•"/>
              <a:tabLst>
                <a:tab pos="184150" algn="l"/>
              </a:tabLst>
            </a:pPr>
            <a:r>
              <a:rPr sz="1000" dirty="0">
                <a:latin typeface="Arial"/>
                <a:cs typeface="Arial"/>
              </a:rPr>
              <a:t>WindBlade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(.wind)</a:t>
            </a:r>
            <a:endParaRPr sz="1000" dirty="0">
              <a:latin typeface="Arial"/>
              <a:cs typeface="Arial"/>
            </a:endParaRPr>
          </a:p>
          <a:p>
            <a:pPr marL="184150" indent="-171450">
              <a:spcBef>
                <a:spcPts val="300"/>
              </a:spcBef>
              <a:buChar char="•"/>
              <a:tabLst>
                <a:tab pos="184150" algn="l"/>
              </a:tabLst>
            </a:pPr>
            <a:r>
              <a:rPr sz="1000" dirty="0">
                <a:latin typeface="Arial"/>
                <a:cs typeface="Arial"/>
              </a:rPr>
              <a:t>XDMF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and hdf5 (.xmf, </a:t>
            </a:r>
            <a:r>
              <a:rPr sz="1000" spc="-10" dirty="0">
                <a:latin typeface="Arial"/>
                <a:cs typeface="Arial"/>
              </a:rPr>
              <a:t>.xdmf)</a:t>
            </a:r>
            <a:endParaRPr sz="1000" dirty="0">
              <a:latin typeface="Arial"/>
              <a:cs typeface="Arial"/>
            </a:endParaRPr>
          </a:p>
          <a:p>
            <a:pPr marL="184150" indent="-171450">
              <a:spcBef>
                <a:spcPts val="200"/>
              </a:spcBef>
              <a:buChar char="•"/>
              <a:tabLst>
                <a:tab pos="184150" algn="l"/>
              </a:tabLst>
            </a:pPr>
            <a:r>
              <a:rPr sz="1000" dirty="0">
                <a:latin typeface="Arial"/>
                <a:cs typeface="Arial"/>
              </a:rPr>
              <a:t>XMol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Molecule</a:t>
            </a:r>
            <a:endParaRPr sz="1000" dirty="0">
              <a:latin typeface="Arial"/>
              <a:cs typeface="Arial"/>
            </a:endParaRP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C98F3CBE-9749-0AA7-9A34-A6CA26A8D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0983"/>
            <a:ext cx="10515600" cy="835351"/>
          </a:xfrm>
        </p:spPr>
        <p:txBody>
          <a:bodyPr/>
          <a:lstStyle/>
          <a:p>
            <a:r>
              <a:rPr lang="en-US" dirty="0"/>
              <a:t>Supported</a:t>
            </a:r>
            <a:r>
              <a:rPr lang="en-US" spc="-25" dirty="0"/>
              <a:t> </a:t>
            </a:r>
            <a:r>
              <a:rPr lang="en-US" dirty="0"/>
              <a:t>Data</a:t>
            </a:r>
            <a:r>
              <a:rPr lang="en-US" spc="-10" dirty="0"/>
              <a:t> Types by ParaView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194976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33033" y="1189822"/>
            <a:ext cx="9143998" cy="5310130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5365385" y="3036263"/>
            <a:ext cx="1660447" cy="337272"/>
          </a:xfrm>
          <a:prstGeom prst="rect">
            <a:avLst/>
          </a:prstGeom>
          <a:solidFill>
            <a:srgbClr val="FFFFFF">
              <a:alpha val="45878"/>
            </a:srgbClr>
          </a:solidFill>
        </p:spPr>
        <p:txBody>
          <a:bodyPr vert="horz" wrap="square" lIns="0" tIns="59690" rIns="0" bIns="0" rtlCol="0">
            <a:spAutoFit/>
          </a:bodyPr>
          <a:lstStyle/>
          <a:p>
            <a:pPr marL="107314">
              <a:spcBef>
                <a:spcPts val="470"/>
              </a:spcBef>
            </a:pPr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Render </a:t>
            </a:r>
            <a:r>
              <a:rPr spc="-20" dirty="0">
                <a:solidFill>
                  <a:schemeClr val="bg1"/>
                </a:solidFill>
                <a:latin typeface="Arial"/>
                <a:cs typeface="Arial"/>
              </a:rPr>
              <a:t>View</a:t>
            </a:r>
            <a:endParaRPr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E5C23B58-001B-0CD0-E565-926EB61BC2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</a:t>
            </a:r>
            <a:r>
              <a:rPr lang="en-US" spc="-10" dirty="0"/>
              <a:t>Interface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A6D312E-448E-AFB0-1A81-5C80FF7524F1}"/>
              </a:ext>
            </a:extLst>
          </p:cNvPr>
          <p:cNvSpPr txBox="1"/>
          <p:nvPr/>
        </p:nvSpPr>
        <p:spPr>
          <a:xfrm>
            <a:off x="537121" y="1189822"/>
            <a:ext cx="11594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Menu bar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D728937-D56D-A033-E2AB-3F432039EF4F}"/>
              </a:ext>
            </a:extLst>
          </p:cNvPr>
          <p:cNvSpPr txBox="1"/>
          <p:nvPr/>
        </p:nvSpPr>
        <p:spPr>
          <a:xfrm>
            <a:off x="537120" y="1737089"/>
            <a:ext cx="11594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Toolbar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15F6A9F-5ED3-D98A-D1B1-3A061EBB8118}"/>
              </a:ext>
            </a:extLst>
          </p:cNvPr>
          <p:cNvSpPr txBox="1"/>
          <p:nvPr/>
        </p:nvSpPr>
        <p:spPr>
          <a:xfrm>
            <a:off x="537117" y="2558568"/>
            <a:ext cx="115947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Pipeline Browser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698BF40-286E-922A-A44D-75F7E54ACB62}"/>
              </a:ext>
            </a:extLst>
          </p:cNvPr>
          <p:cNvSpPr txBox="1"/>
          <p:nvPr/>
        </p:nvSpPr>
        <p:spPr>
          <a:xfrm>
            <a:off x="537119" y="3908893"/>
            <a:ext cx="115947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Properties Panel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C91EA99-79CE-9A56-4BD2-4804448D97FC}"/>
              </a:ext>
            </a:extLst>
          </p:cNvPr>
          <p:cNvSpPr txBox="1"/>
          <p:nvPr/>
        </p:nvSpPr>
        <p:spPr>
          <a:xfrm>
            <a:off x="537118" y="4751580"/>
            <a:ext cx="115947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Advanced Toggle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B9AAB76-21A5-2788-8B01-5FA4C807D0E2}"/>
              </a:ext>
            </a:extLst>
          </p:cNvPr>
          <p:cNvCxnSpPr>
            <a:cxnSpLocks/>
          </p:cNvCxnSpPr>
          <p:nvPr/>
        </p:nvCxnSpPr>
        <p:spPr>
          <a:xfrm flipV="1">
            <a:off x="1516284" y="1288973"/>
            <a:ext cx="1116749" cy="99989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E032F97-F9E7-B6BA-9E82-3A1EBD0F8762}"/>
              </a:ext>
            </a:extLst>
          </p:cNvPr>
          <p:cNvCxnSpPr>
            <a:cxnSpLocks/>
          </p:cNvCxnSpPr>
          <p:nvPr/>
        </p:nvCxnSpPr>
        <p:spPr>
          <a:xfrm>
            <a:off x="1307939" y="1944547"/>
            <a:ext cx="1481560" cy="0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F463F40-5430-45C1-323E-F3AFC1C12D1D}"/>
              </a:ext>
            </a:extLst>
          </p:cNvPr>
          <p:cNvCxnSpPr>
            <a:cxnSpLocks/>
          </p:cNvCxnSpPr>
          <p:nvPr/>
        </p:nvCxnSpPr>
        <p:spPr>
          <a:xfrm>
            <a:off x="1516284" y="2865389"/>
            <a:ext cx="1116745" cy="16344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B085F5E-8B1E-CE5B-C8FF-D4080DA62127}"/>
              </a:ext>
            </a:extLst>
          </p:cNvPr>
          <p:cNvCxnSpPr>
            <a:cxnSpLocks/>
          </p:cNvCxnSpPr>
          <p:nvPr/>
        </p:nvCxnSpPr>
        <p:spPr>
          <a:xfrm flipV="1">
            <a:off x="1402466" y="4204313"/>
            <a:ext cx="1230563" cy="30322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2E5DF84-25FB-390E-D44C-076CE8645D1C}"/>
              </a:ext>
            </a:extLst>
          </p:cNvPr>
          <p:cNvCxnSpPr>
            <a:cxnSpLocks/>
          </p:cNvCxnSpPr>
          <p:nvPr/>
        </p:nvCxnSpPr>
        <p:spPr>
          <a:xfrm flipV="1">
            <a:off x="1402466" y="4751580"/>
            <a:ext cx="3482050" cy="343543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400932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84334" y="2188100"/>
            <a:ext cx="3460989" cy="2161572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828643" y="2138196"/>
            <a:ext cx="3460989" cy="2211476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284334" y="4367928"/>
            <a:ext cx="3460989" cy="219125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828643" y="4356777"/>
            <a:ext cx="3460989" cy="2202401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584607" y="1009407"/>
            <a:ext cx="8010806" cy="1192994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6FD0CFD6-0A36-0543-6BF3-40A978E883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spc="-10" dirty="0">
                <a:solidFill>
                  <a:schemeClr val="accent1">
                    <a:lumMod val="75000"/>
                  </a:schemeClr>
                </a:solidFill>
              </a:rPr>
              <a:t>Data Representation</a:t>
            </a:r>
          </a:p>
        </p:txBody>
      </p:sp>
    </p:spTree>
    <p:extLst>
      <p:ext uri="{BB962C8B-B14F-4D97-AF65-F5344CB8AC3E}">
        <p14:creationId xmlns:p14="http://schemas.microsoft.com/office/powerpoint/2010/main" val="397418629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986087" y="1520190"/>
            <a:ext cx="6326505" cy="45768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  <a:tabLst>
                <a:tab pos="3822065" algn="l"/>
              </a:tabLst>
            </a:pPr>
            <a:r>
              <a:rPr sz="2800" spc="-10" dirty="0">
                <a:cs typeface="Arial"/>
              </a:rPr>
              <a:t>Calculator</a:t>
            </a:r>
            <a:r>
              <a:rPr sz="2800" dirty="0">
                <a:cs typeface="Arial"/>
              </a:rPr>
              <a:t>	</a:t>
            </a:r>
            <a:r>
              <a:rPr sz="2800" spc="-10" dirty="0">
                <a:cs typeface="Arial"/>
              </a:rPr>
              <a:t>Glyph</a:t>
            </a:r>
            <a:endParaRPr sz="2800" dirty="0">
              <a:cs typeface="Arial"/>
            </a:endParaRPr>
          </a:p>
          <a:p>
            <a:pPr>
              <a:spcBef>
                <a:spcPts val="10"/>
              </a:spcBef>
            </a:pPr>
            <a:endParaRPr sz="2800" dirty="0">
              <a:cs typeface="Arial"/>
            </a:endParaRPr>
          </a:p>
          <a:p>
            <a:pPr marL="12700">
              <a:tabLst>
                <a:tab pos="3822065" algn="l"/>
              </a:tabLst>
            </a:pPr>
            <a:r>
              <a:rPr sz="2800" spc="-10" dirty="0">
                <a:cs typeface="Arial"/>
              </a:rPr>
              <a:t>Contour</a:t>
            </a:r>
            <a:r>
              <a:rPr sz="2800" dirty="0">
                <a:cs typeface="Arial"/>
              </a:rPr>
              <a:t>	Stream</a:t>
            </a:r>
            <a:r>
              <a:rPr sz="2800" spc="-20" dirty="0">
                <a:cs typeface="Arial"/>
              </a:rPr>
              <a:t> </a:t>
            </a:r>
            <a:r>
              <a:rPr sz="2800" spc="-10" dirty="0">
                <a:cs typeface="Arial"/>
              </a:rPr>
              <a:t>Tracer</a:t>
            </a:r>
            <a:endParaRPr sz="2800" dirty="0">
              <a:cs typeface="Arial"/>
            </a:endParaRPr>
          </a:p>
          <a:p>
            <a:pPr>
              <a:spcBef>
                <a:spcPts val="50"/>
              </a:spcBef>
            </a:pPr>
            <a:endParaRPr sz="2800" dirty="0">
              <a:cs typeface="Arial"/>
            </a:endParaRPr>
          </a:p>
          <a:p>
            <a:pPr marL="12700">
              <a:tabLst>
                <a:tab pos="3822065" algn="l"/>
              </a:tabLst>
            </a:pPr>
            <a:r>
              <a:rPr sz="2800" spc="-20" dirty="0">
                <a:cs typeface="Arial"/>
              </a:rPr>
              <a:t>Clip</a:t>
            </a:r>
            <a:r>
              <a:rPr sz="2800" dirty="0">
                <a:cs typeface="Arial"/>
              </a:rPr>
              <a:t>	Warp</a:t>
            </a:r>
            <a:r>
              <a:rPr sz="2800" spc="-15" dirty="0">
                <a:cs typeface="Arial"/>
              </a:rPr>
              <a:t> </a:t>
            </a:r>
            <a:r>
              <a:rPr sz="2800" spc="-10" dirty="0">
                <a:cs typeface="Arial"/>
              </a:rPr>
              <a:t>(vector)</a:t>
            </a:r>
            <a:endParaRPr sz="2800" dirty="0">
              <a:cs typeface="Arial"/>
            </a:endParaRPr>
          </a:p>
          <a:p>
            <a:pPr>
              <a:spcBef>
                <a:spcPts val="5"/>
              </a:spcBef>
            </a:pPr>
            <a:endParaRPr sz="2800" dirty="0">
              <a:cs typeface="Arial"/>
            </a:endParaRPr>
          </a:p>
          <a:p>
            <a:pPr marL="12700">
              <a:tabLst>
                <a:tab pos="3822065" algn="l"/>
              </a:tabLst>
            </a:pPr>
            <a:r>
              <a:rPr sz="2800" spc="-10" dirty="0">
                <a:cs typeface="Arial"/>
              </a:rPr>
              <a:t>Slice</a:t>
            </a:r>
            <a:r>
              <a:rPr sz="2800" dirty="0">
                <a:cs typeface="Arial"/>
              </a:rPr>
              <a:t>	Group</a:t>
            </a:r>
            <a:r>
              <a:rPr sz="2800" spc="-15" dirty="0">
                <a:cs typeface="Arial"/>
              </a:rPr>
              <a:t> </a:t>
            </a:r>
            <a:r>
              <a:rPr sz="2800" spc="-10" dirty="0">
                <a:cs typeface="Arial"/>
              </a:rPr>
              <a:t>Datasets</a:t>
            </a:r>
            <a:endParaRPr sz="2800" dirty="0">
              <a:cs typeface="Arial"/>
            </a:endParaRPr>
          </a:p>
          <a:p>
            <a:pPr marL="12700" marR="440055">
              <a:lnSpc>
                <a:spcPct val="190500"/>
              </a:lnSpc>
              <a:tabLst>
                <a:tab pos="3822065" algn="l"/>
              </a:tabLst>
            </a:pPr>
            <a:r>
              <a:rPr sz="2800" spc="-10" dirty="0">
                <a:cs typeface="Arial"/>
              </a:rPr>
              <a:t>Threshold</a:t>
            </a:r>
            <a:r>
              <a:rPr sz="2800" dirty="0">
                <a:cs typeface="Arial"/>
              </a:rPr>
              <a:t>	Extract</a:t>
            </a:r>
            <a:r>
              <a:rPr sz="2800" spc="-20" dirty="0">
                <a:cs typeface="Arial"/>
              </a:rPr>
              <a:t> </a:t>
            </a:r>
            <a:r>
              <a:rPr sz="2800" spc="-10" dirty="0">
                <a:cs typeface="Arial"/>
              </a:rPr>
              <a:t>Level </a:t>
            </a:r>
            <a:r>
              <a:rPr sz="2800" dirty="0">
                <a:cs typeface="Arial"/>
              </a:rPr>
              <a:t>Extract</a:t>
            </a:r>
            <a:r>
              <a:rPr sz="2800" spc="-10" dirty="0">
                <a:cs typeface="Arial"/>
              </a:rPr>
              <a:t> Subset</a:t>
            </a:r>
            <a:endParaRPr sz="2800" dirty="0"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46325" y="1524001"/>
            <a:ext cx="536574" cy="68579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286000" y="2286001"/>
            <a:ext cx="657224" cy="68579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300288" y="3124201"/>
            <a:ext cx="628649" cy="68579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300288" y="3886201"/>
            <a:ext cx="628649" cy="68579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300288" y="4724401"/>
            <a:ext cx="628649" cy="685799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300288" y="5486401"/>
            <a:ext cx="628649" cy="685799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096001" y="1524001"/>
            <a:ext cx="685799" cy="685799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6096001" y="2286000"/>
            <a:ext cx="685799" cy="657224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6096001" y="3124201"/>
            <a:ext cx="685799" cy="571499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6096001" y="3886201"/>
            <a:ext cx="685799" cy="685799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6096001" y="4648201"/>
            <a:ext cx="685799" cy="685799"/>
          </a:xfrm>
          <a:prstGeom prst="rect">
            <a:avLst/>
          </a:prstGeom>
        </p:spPr>
      </p:pic>
      <p:sp>
        <p:nvSpPr>
          <p:cNvPr id="16" name="Title 15">
            <a:extLst>
              <a:ext uri="{FF2B5EF4-FFF2-40B4-BE49-F238E27FC236}">
                <a16:creationId xmlns:a16="http://schemas.microsoft.com/office/drawing/2014/main" id="{3B59ECD6-674B-5A5C-9121-AD0E5AAF9A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</a:t>
            </a:r>
            <a:r>
              <a:rPr lang="en-US" spc="-15" dirty="0"/>
              <a:t> </a:t>
            </a:r>
            <a:r>
              <a:rPr lang="en-US" spc="-10" dirty="0"/>
              <a:t>Filters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702846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86675" y="1169043"/>
            <a:ext cx="4641448" cy="5283076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6311934" y="2434407"/>
            <a:ext cx="2924663" cy="116185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2840"/>
              </a:lnSpc>
              <a:spcBef>
                <a:spcPts val="100"/>
              </a:spcBef>
            </a:pPr>
            <a:r>
              <a:rPr sz="2800" dirty="0">
                <a:cs typeface="Times New Roman"/>
              </a:rPr>
              <a:t>~</a:t>
            </a:r>
            <a:r>
              <a:rPr sz="2800" spc="-5" dirty="0">
                <a:cs typeface="Times New Roman"/>
              </a:rPr>
              <a:t> </a:t>
            </a:r>
            <a:r>
              <a:rPr sz="2800" dirty="0">
                <a:cs typeface="Times New Roman"/>
              </a:rPr>
              <a:t>150 </a:t>
            </a:r>
            <a:r>
              <a:rPr sz="2800" spc="-10" dirty="0">
                <a:cs typeface="Times New Roman"/>
              </a:rPr>
              <a:t>filters</a:t>
            </a:r>
            <a:endParaRPr sz="2800" dirty="0">
              <a:cs typeface="Times New Roman"/>
            </a:endParaRPr>
          </a:p>
          <a:p>
            <a:pPr algn="ctr">
              <a:lnSpc>
                <a:spcPts val="2840"/>
              </a:lnSpc>
            </a:pPr>
            <a:r>
              <a:rPr sz="2800" dirty="0">
                <a:cs typeface="Times New Roman"/>
              </a:rPr>
              <a:t>+ C++ </a:t>
            </a:r>
            <a:r>
              <a:rPr sz="2800" spc="-10" dirty="0">
                <a:cs typeface="Times New Roman"/>
              </a:rPr>
              <a:t>plugins</a:t>
            </a:r>
            <a:endParaRPr sz="2800" dirty="0">
              <a:cs typeface="Times New Roman"/>
            </a:endParaRPr>
          </a:p>
          <a:p>
            <a:pPr algn="ctr">
              <a:spcBef>
                <a:spcPts val="20"/>
              </a:spcBef>
            </a:pPr>
            <a:r>
              <a:rPr sz="2800" dirty="0">
                <a:cs typeface="Times New Roman"/>
              </a:rPr>
              <a:t>+</a:t>
            </a:r>
            <a:r>
              <a:rPr sz="2800" spc="-5" dirty="0">
                <a:cs typeface="Times New Roman"/>
              </a:rPr>
              <a:t> </a:t>
            </a:r>
            <a:r>
              <a:rPr sz="2800" dirty="0">
                <a:cs typeface="Times New Roman"/>
              </a:rPr>
              <a:t>python </a:t>
            </a:r>
            <a:r>
              <a:rPr sz="2800" spc="-10" dirty="0">
                <a:cs typeface="Times New Roman"/>
              </a:rPr>
              <a:t>filters</a:t>
            </a:r>
            <a:endParaRPr sz="2800" dirty="0">
              <a:cs typeface="Times New Roman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35038E0-902B-1D95-5257-EA4557D87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Filters</a:t>
            </a:r>
            <a:r>
              <a:rPr lang="en-US" spc="-15" dirty="0"/>
              <a:t> </a:t>
            </a:r>
            <a:r>
              <a:rPr lang="en-US" spc="-20" dirty="0"/>
              <a:t>Menu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969858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/>
          <p:nvPr/>
        </p:nvSpPr>
        <p:spPr>
          <a:xfrm>
            <a:off x="838200" y="1180656"/>
            <a:ext cx="6002438" cy="3829253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469900" indent="-457200">
              <a:spcBef>
                <a:spcPts val="700"/>
              </a:spcBef>
              <a:buFont typeface="Arial" panose="020B0604020202020204" pitchFamily="34" charset="0"/>
              <a:buChar char="•"/>
              <a:tabLst>
                <a:tab pos="184150" algn="l"/>
              </a:tabLst>
            </a:pPr>
            <a:r>
              <a:rPr sz="2800" dirty="0">
                <a:cs typeface="Arial"/>
              </a:rPr>
              <a:t>Help </a:t>
            </a:r>
            <a:r>
              <a:rPr sz="2800" spc="-20" dirty="0">
                <a:cs typeface="Arial"/>
              </a:rPr>
              <a:t>Menu</a:t>
            </a:r>
            <a:endParaRPr sz="2800" dirty="0">
              <a:cs typeface="Arial"/>
            </a:endParaRPr>
          </a:p>
          <a:p>
            <a:pPr marL="533400" lvl="1" indent="-228600">
              <a:spcBef>
                <a:spcPts val="515"/>
              </a:spcBef>
              <a:buChar char="–"/>
              <a:tabLst>
                <a:tab pos="533400" algn="l"/>
              </a:tabLst>
            </a:pPr>
            <a:r>
              <a:rPr sz="2400" dirty="0">
                <a:cs typeface="Arial"/>
              </a:rPr>
              <a:t>Getting</a:t>
            </a:r>
            <a:r>
              <a:rPr sz="2400" spc="-15" dirty="0">
                <a:cs typeface="Arial"/>
              </a:rPr>
              <a:t> </a:t>
            </a:r>
            <a:r>
              <a:rPr sz="2400" spc="-10" dirty="0">
                <a:cs typeface="Arial"/>
              </a:rPr>
              <a:t>Started</a:t>
            </a:r>
            <a:endParaRPr sz="2400" dirty="0">
              <a:cs typeface="Arial"/>
            </a:endParaRPr>
          </a:p>
          <a:p>
            <a:pPr marL="533400" lvl="1" indent="-228600">
              <a:spcBef>
                <a:spcPts val="620"/>
              </a:spcBef>
              <a:buFont typeface="Arial"/>
              <a:buChar char="–"/>
              <a:tabLst>
                <a:tab pos="533400" algn="l"/>
              </a:tabLst>
            </a:pPr>
            <a:r>
              <a:rPr sz="2400" i="1" dirty="0">
                <a:cs typeface="Arial"/>
              </a:rPr>
              <a:t>The</a:t>
            </a:r>
            <a:r>
              <a:rPr sz="2400" i="1" spc="-5" dirty="0">
                <a:cs typeface="Arial"/>
              </a:rPr>
              <a:t> </a:t>
            </a:r>
            <a:r>
              <a:rPr sz="2400" i="1" dirty="0">
                <a:cs typeface="Arial"/>
              </a:rPr>
              <a:t>ParaView</a:t>
            </a:r>
            <a:r>
              <a:rPr sz="2400" i="1" spc="-5" dirty="0">
                <a:cs typeface="Arial"/>
              </a:rPr>
              <a:t> </a:t>
            </a:r>
            <a:r>
              <a:rPr sz="2400" i="1" spc="-10" dirty="0">
                <a:cs typeface="Arial"/>
              </a:rPr>
              <a:t>Tutorial</a:t>
            </a:r>
            <a:r>
              <a:rPr lang="en-US" sz="2400" i="1" spc="-10" dirty="0">
                <a:cs typeface="Arial"/>
              </a:rPr>
              <a:t>s</a:t>
            </a:r>
            <a:endParaRPr sz="2400" dirty="0">
              <a:cs typeface="Arial"/>
            </a:endParaRPr>
          </a:p>
          <a:p>
            <a:pPr marL="533400" lvl="1" indent="-228600">
              <a:spcBef>
                <a:spcPts val="520"/>
              </a:spcBef>
              <a:buFont typeface="Arial"/>
              <a:buChar char="–"/>
              <a:tabLst>
                <a:tab pos="533400" algn="l"/>
              </a:tabLst>
            </a:pPr>
            <a:r>
              <a:rPr sz="2400" i="1" dirty="0">
                <a:cs typeface="Arial"/>
              </a:rPr>
              <a:t>The</a:t>
            </a:r>
            <a:r>
              <a:rPr sz="2400" i="1" spc="-5" dirty="0">
                <a:cs typeface="Arial"/>
              </a:rPr>
              <a:t> </a:t>
            </a:r>
            <a:r>
              <a:rPr sz="2400" i="1" dirty="0">
                <a:cs typeface="Arial"/>
              </a:rPr>
              <a:t>ParaView</a:t>
            </a:r>
            <a:r>
              <a:rPr sz="2400" i="1" spc="-5" dirty="0">
                <a:cs typeface="Arial"/>
              </a:rPr>
              <a:t> </a:t>
            </a:r>
            <a:r>
              <a:rPr sz="2400" i="1" spc="-10" dirty="0">
                <a:cs typeface="Arial"/>
              </a:rPr>
              <a:t>Guide</a:t>
            </a:r>
            <a:endParaRPr sz="2400" dirty="0">
              <a:cs typeface="Arial"/>
            </a:endParaRPr>
          </a:p>
          <a:p>
            <a:pPr marL="933450" lvl="2" indent="-172085">
              <a:spcBef>
                <a:spcPts val="525"/>
              </a:spcBef>
              <a:buFont typeface="Arial"/>
              <a:buChar char="•"/>
              <a:tabLst>
                <a:tab pos="933450" algn="l"/>
              </a:tabLst>
            </a:pPr>
            <a:r>
              <a:rPr sz="2000" i="1" dirty="0">
                <a:cs typeface="Arial"/>
              </a:rPr>
              <a:t>aka</a:t>
            </a:r>
            <a:r>
              <a:rPr sz="2000" i="1" spc="-5" dirty="0">
                <a:cs typeface="Arial"/>
              </a:rPr>
              <a:t> </a:t>
            </a:r>
            <a:r>
              <a:rPr sz="2000" i="1" dirty="0">
                <a:cs typeface="Arial"/>
              </a:rPr>
              <a:t>The </a:t>
            </a:r>
            <a:r>
              <a:rPr sz="2000" i="1" spc="-20" dirty="0">
                <a:cs typeface="Arial"/>
              </a:rPr>
              <a:t>Book</a:t>
            </a:r>
            <a:endParaRPr sz="2000" dirty="0">
              <a:cs typeface="Arial"/>
            </a:endParaRPr>
          </a:p>
          <a:p>
            <a:pPr marL="533400" lvl="1" indent="-228600">
              <a:spcBef>
                <a:spcPts val="595"/>
              </a:spcBef>
              <a:buChar char="–"/>
              <a:tabLst>
                <a:tab pos="533400" algn="l"/>
              </a:tabLst>
            </a:pPr>
            <a:r>
              <a:rPr sz="2400" dirty="0">
                <a:cs typeface="Arial"/>
              </a:rPr>
              <a:t>The</a:t>
            </a:r>
            <a:r>
              <a:rPr sz="2400" spc="-20" dirty="0">
                <a:cs typeface="Arial"/>
              </a:rPr>
              <a:t> </a:t>
            </a:r>
            <a:r>
              <a:rPr sz="2400" dirty="0">
                <a:cs typeface="Arial"/>
              </a:rPr>
              <a:t>ParaView</a:t>
            </a:r>
            <a:r>
              <a:rPr sz="2400" spc="-10" dirty="0">
                <a:cs typeface="Arial"/>
              </a:rPr>
              <a:t> </a:t>
            </a:r>
            <a:r>
              <a:rPr sz="2400" dirty="0">
                <a:cs typeface="Arial"/>
              </a:rPr>
              <a:t>web</a:t>
            </a:r>
            <a:r>
              <a:rPr sz="2400" spc="-5" dirty="0">
                <a:cs typeface="Arial"/>
              </a:rPr>
              <a:t> </a:t>
            </a:r>
            <a:r>
              <a:rPr sz="2400" spc="-20" dirty="0">
                <a:cs typeface="Arial"/>
              </a:rPr>
              <a:t>page</a:t>
            </a:r>
            <a:endParaRPr sz="2400" dirty="0">
              <a:cs typeface="Arial"/>
            </a:endParaRPr>
          </a:p>
          <a:p>
            <a:pPr marL="933450" lvl="2" indent="-172085">
              <a:spcBef>
                <a:spcPts val="425"/>
              </a:spcBef>
              <a:buClr>
                <a:srgbClr val="000000"/>
              </a:buClr>
              <a:buChar char="•"/>
              <a:tabLst>
                <a:tab pos="933450" algn="l"/>
              </a:tabLst>
            </a:pPr>
            <a:r>
              <a:rPr sz="2000" u="sng" spc="-10" dirty="0">
                <a:solidFill>
                  <a:srgbClr val="FC0128"/>
                </a:solidFill>
                <a:uFill>
                  <a:solidFill>
                    <a:srgbClr val="FF2734"/>
                  </a:solidFill>
                </a:uFill>
                <a:cs typeface="Arial"/>
                <a:hlinkClick r:id="rId2"/>
              </a:rPr>
              <a:t>www.paraview.org</a:t>
            </a:r>
            <a:endParaRPr sz="2000" dirty="0">
              <a:cs typeface="Arial"/>
            </a:endParaRPr>
          </a:p>
          <a:p>
            <a:pPr marL="533400" lvl="1" indent="-228600">
              <a:spcBef>
                <a:spcPts val="595"/>
              </a:spcBef>
              <a:buChar char="–"/>
              <a:tabLst>
                <a:tab pos="533400" algn="l"/>
              </a:tabLst>
            </a:pPr>
            <a:r>
              <a:rPr sz="2400" dirty="0">
                <a:cs typeface="Arial"/>
              </a:rPr>
              <a:t>ParaView</a:t>
            </a:r>
            <a:r>
              <a:rPr sz="2400" spc="-5" dirty="0">
                <a:cs typeface="Arial"/>
              </a:rPr>
              <a:t> </a:t>
            </a:r>
            <a:r>
              <a:rPr sz="2400" dirty="0">
                <a:cs typeface="Arial"/>
              </a:rPr>
              <a:t>discussion</a:t>
            </a:r>
            <a:r>
              <a:rPr sz="2400" spc="-5" dirty="0">
                <a:cs typeface="Arial"/>
              </a:rPr>
              <a:t> </a:t>
            </a:r>
            <a:r>
              <a:rPr sz="2400" spc="-10" dirty="0">
                <a:cs typeface="Arial"/>
              </a:rPr>
              <a:t>forum</a:t>
            </a:r>
            <a:endParaRPr sz="2400" dirty="0">
              <a:cs typeface="Arial"/>
            </a:endParaRPr>
          </a:p>
          <a:p>
            <a:pPr marL="1003935" lvl="2" indent="-243204">
              <a:spcBef>
                <a:spcPts val="525"/>
              </a:spcBef>
              <a:buChar char="•"/>
              <a:tabLst>
                <a:tab pos="1003935" algn="l"/>
                <a:tab pos="1004569" algn="l"/>
              </a:tabLst>
            </a:pPr>
            <a:r>
              <a:rPr sz="2000" u="sng" spc="-10" dirty="0">
                <a:solidFill>
                  <a:schemeClr val="accent1"/>
                </a:solidFill>
                <a:uFill>
                  <a:solidFill>
                    <a:srgbClr val="FF2734"/>
                  </a:solidFill>
                </a:uFill>
                <a:cs typeface="Arial"/>
              </a:rPr>
              <a:t>https://</a:t>
            </a:r>
            <a:r>
              <a:rPr sz="2000" u="sng" spc="-10" dirty="0" err="1">
                <a:solidFill>
                  <a:schemeClr val="accent1"/>
                </a:solidFill>
                <a:uFill>
                  <a:solidFill>
                    <a:srgbClr val="FF2734"/>
                  </a:solidFill>
                </a:uFill>
                <a:cs typeface="Arial"/>
              </a:rPr>
              <a:t>discourse.paraview.org</a:t>
            </a:r>
            <a:r>
              <a:rPr sz="2000" u="sng" spc="-10" dirty="0">
                <a:solidFill>
                  <a:schemeClr val="accent1"/>
                </a:solidFill>
                <a:uFill>
                  <a:solidFill>
                    <a:srgbClr val="FF2734"/>
                  </a:solidFill>
                </a:uFill>
                <a:cs typeface="Arial"/>
              </a:rPr>
              <a:t>/</a:t>
            </a: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096000" y="1240415"/>
            <a:ext cx="4005090" cy="3896816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BC3E891B-B149-8E52-CC24-83629F177B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</a:t>
            </a:r>
            <a:r>
              <a:rPr lang="en-US" spc="-15" dirty="0"/>
              <a:t> </a:t>
            </a:r>
            <a:r>
              <a:rPr lang="en-US" spc="-10" dirty="0"/>
              <a:t>Information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E76AAC9-8C9B-73AB-B37D-69CC93CA297B}"/>
              </a:ext>
            </a:extLst>
          </p:cNvPr>
          <p:cNvSpPr txBox="1"/>
          <p:nvPr/>
        </p:nvSpPr>
        <p:spPr>
          <a:xfrm>
            <a:off x="533724" y="5492678"/>
            <a:ext cx="114001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>
                <a:solidFill>
                  <a:srgbClr val="FF0000"/>
                </a:solidFill>
              </a:rPr>
              <a:t>Tutorial</a:t>
            </a:r>
            <a:r>
              <a:rPr lang="en-US" dirty="0"/>
              <a:t>: </a:t>
            </a:r>
            <a:r>
              <a:rPr lang="en-US" dirty="0">
                <a:solidFill>
                  <a:schemeClr val="accent1"/>
                </a:solidFill>
              </a:rPr>
              <a:t>https://</a:t>
            </a:r>
            <a:r>
              <a:rPr lang="en-US" dirty="0" err="1">
                <a:solidFill>
                  <a:schemeClr val="accent1"/>
                </a:solidFill>
              </a:rPr>
              <a:t>www.youtube.com</a:t>
            </a:r>
            <a:r>
              <a:rPr lang="en-US" dirty="0">
                <a:solidFill>
                  <a:schemeClr val="accent1"/>
                </a:solidFill>
              </a:rPr>
              <a:t>/</a:t>
            </a:r>
            <a:r>
              <a:rPr lang="en-US" dirty="0" err="1">
                <a:solidFill>
                  <a:schemeClr val="accent1"/>
                </a:solidFill>
              </a:rPr>
              <a:t>watch?v</a:t>
            </a:r>
            <a:r>
              <a:rPr lang="en-US" dirty="0">
                <a:solidFill>
                  <a:schemeClr val="accent1"/>
                </a:solidFill>
              </a:rPr>
              <a:t>=sXY72e3Ce4g&amp;list=PLGj2a3KTwhRZ7XupM7f36czTGlJvqq7_N&amp;index=3</a:t>
            </a:r>
          </a:p>
        </p:txBody>
      </p:sp>
    </p:spTree>
    <p:extLst>
      <p:ext uri="{BB962C8B-B14F-4D97-AF65-F5344CB8AC3E}">
        <p14:creationId xmlns:p14="http://schemas.microsoft.com/office/powerpoint/2010/main" val="66175217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, indoor, plant, green&#10;&#10;Description automatically generated">
            <a:extLst>
              <a:ext uri="{FF2B5EF4-FFF2-40B4-BE49-F238E27FC236}">
                <a16:creationId xmlns:a16="http://schemas.microsoft.com/office/drawing/2014/main" id="{B46BE806-F3A6-340A-5EF8-FCFE576074F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345252" y="892098"/>
            <a:ext cx="11492903" cy="534242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0120AB7-30BB-92E6-241B-6D7AF3ABA0FC}"/>
              </a:ext>
            </a:extLst>
          </p:cNvPr>
          <p:cNvSpPr txBox="1"/>
          <p:nvPr/>
        </p:nvSpPr>
        <p:spPr>
          <a:xfrm>
            <a:off x="6091703" y="2039815"/>
            <a:ext cx="4846135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>
                <a:solidFill>
                  <a:schemeClr val="bg1"/>
                </a:solidFill>
              </a:rPr>
              <a:t>ParaView</a:t>
            </a:r>
          </a:p>
          <a:p>
            <a:r>
              <a:rPr lang="en-US" sz="9600" dirty="0">
                <a:solidFill>
                  <a:schemeClr val="bg1"/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91596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Interpolation?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21672"/>
            <a:ext cx="10515600" cy="1171442"/>
          </a:xfrm>
        </p:spPr>
        <p:txBody>
          <a:bodyPr>
            <a:normAutofit/>
          </a:bodyPr>
          <a:lstStyle/>
          <a:p>
            <a:r>
              <a:rPr lang="en-US" dirty="0"/>
              <a:t>All visualization  algorithms must deal with discrete data </a:t>
            </a:r>
          </a:p>
          <a:p>
            <a:r>
              <a:rPr lang="en-US" dirty="0"/>
              <a:t>What if an algorithm require value at a point which is inside a cell?</a:t>
            </a:r>
          </a:p>
          <a:p>
            <a:pPr>
              <a:buNone/>
            </a:pPr>
            <a:endParaRPr lang="en-US" dirty="0"/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7494C7-8212-196E-3130-FD1F40FC4C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6200" y="2561486"/>
            <a:ext cx="3949700" cy="359801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C76AE0C2-8B22-3D54-A38E-0F81C60AE2B8}"/>
                  </a:ext>
                </a:extLst>
              </p14:cNvPr>
              <p14:cNvContentPartPr/>
              <p14:nvPr/>
            </p14:nvContentPartPr>
            <p14:xfrm>
              <a:off x="3284480" y="4330300"/>
              <a:ext cx="360" cy="36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C76AE0C2-8B22-3D54-A38E-0F81C60AE2B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221480" y="4267300"/>
                <a:ext cx="126000" cy="126000"/>
              </a:xfrm>
              <a:prstGeom prst="rect">
                <a:avLst/>
              </a:prstGeom>
            </p:spPr>
          </p:pic>
        </mc:Fallback>
      </mc:AlternateContent>
      <p:sp>
        <p:nvSpPr>
          <p:cNvPr id="98" name="TextBox 97">
            <a:extLst>
              <a:ext uri="{FF2B5EF4-FFF2-40B4-BE49-F238E27FC236}">
                <a16:creationId xmlns:a16="http://schemas.microsoft.com/office/drawing/2014/main" id="{1E6A6528-D16A-05C1-1387-7ACF06D199FE}"/>
              </a:ext>
            </a:extLst>
          </p:cNvPr>
          <p:cNvSpPr txBox="1"/>
          <p:nvPr/>
        </p:nvSpPr>
        <p:spPr>
          <a:xfrm>
            <a:off x="229526" y="3431193"/>
            <a:ext cx="12173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Value at P</a:t>
            </a:r>
          </a:p>
        </p:txBody>
      </p: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CDB69CCD-C287-F1F1-3E70-686F062BC98D}"/>
              </a:ext>
            </a:extLst>
          </p:cNvPr>
          <p:cNvCxnSpPr>
            <a:cxnSpLocks/>
          </p:cNvCxnSpPr>
          <p:nvPr/>
        </p:nvCxnSpPr>
        <p:spPr>
          <a:xfrm flipH="1" flipV="1">
            <a:off x="982133" y="4008014"/>
            <a:ext cx="2192867" cy="3222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" name="Picture 101">
            <a:extLst>
              <a:ext uri="{FF2B5EF4-FFF2-40B4-BE49-F238E27FC236}">
                <a16:creationId xmlns:a16="http://schemas.microsoft.com/office/drawing/2014/main" id="{07C4E457-5B76-2BEB-B821-AFCF091CFE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94832" y="2531292"/>
            <a:ext cx="3949700" cy="3598015"/>
          </a:xfrm>
          <a:prstGeom prst="rect">
            <a:avLst/>
          </a:prstGeom>
        </p:spPr>
      </p:pic>
      <p:sp>
        <p:nvSpPr>
          <p:cNvPr id="106" name="Right Arrow 105">
            <a:extLst>
              <a:ext uri="{FF2B5EF4-FFF2-40B4-BE49-F238E27FC236}">
                <a16:creationId xmlns:a16="http://schemas.microsoft.com/office/drawing/2014/main" id="{0203AD5E-874F-12FD-77BA-FF4D1271ECBC}"/>
              </a:ext>
            </a:extLst>
          </p:cNvPr>
          <p:cNvSpPr/>
          <p:nvPr/>
        </p:nvSpPr>
        <p:spPr>
          <a:xfrm>
            <a:off x="5952059" y="4385300"/>
            <a:ext cx="812800" cy="61295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79C6EBDD-21F5-4DC4-08FC-94653319284D}"/>
              </a:ext>
            </a:extLst>
          </p:cNvPr>
          <p:cNvSpPr txBox="1"/>
          <p:nvPr/>
        </p:nvSpPr>
        <p:spPr>
          <a:xfrm>
            <a:off x="5122086" y="3376193"/>
            <a:ext cx="247274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Linear Interpolation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9C1BCF47-1D93-9965-5C01-110BFC9E0D47}"/>
              </a:ext>
            </a:extLst>
          </p:cNvPr>
          <p:cNvSpPr txBox="1"/>
          <p:nvPr/>
        </p:nvSpPr>
        <p:spPr>
          <a:xfrm>
            <a:off x="3557727" y="3676881"/>
            <a:ext cx="3556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884A3C58-5982-D93C-DF81-A02E977B6721}"/>
              </a:ext>
            </a:extLst>
          </p:cNvPr>
          <p:cNvSpPr txBox="1"/>
          <p:nvPr/>
        </p:nvSpPr>
        <p:spPr>
          <a:xfrm>
            <a:off x="2696340" y="3708191"/>
            <a:ext cx="3556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C8AA6D93-6C9F-9390-220F-C1884AF56F22}"/>
              </a:ext>
            </a:extLst>
          </p:cNvPr>
          <p:cNvSpPr txBox="1"/>
          <p:nvPr/>
        </p:nvSpPr>
        <p:spPr>
          <a:xfrm>
            <a:off x="2575246" y="4563844"/>
            <a:ext cx="69873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FF0000"/>
                </a:solidFill>
              </a:rPr>
              <a:t>4.5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FF08EBFE-5B21-6C20-04EF-81079EE5A05E}"/>
              </a:ext>
            </a:extLst>
          </p:cNvPr>
          <p:cNvSpPr txBox="1"/>
          <p:nvPr/>
        </p:nvSpPr>
        <p:spPr>
          <a:xfrm>
            <a:off x="3557727" y="4596467"/>
            <a:ext cx="69873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FF0000"/>
                </a:solidFill>
              </a:rPr>
              <a:t>5.5</a:t>
            </a:r>
          </a:p>
        </p:txBody>
      </p:sp>
    </p:spTree>
    <p:extLst>
      <p:ext uri="{BB962C8B-B14F-4D97-AF65-F5344CB8AC3E}">
        <p14:creationId xmlns:p14="http://schemas.microsoft.com/office/powerpoint/2010/main" val="1055421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6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1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4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7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0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5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8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3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98" grpId="0"/>
      <p:bldP spid="106" grpId="0" animBg="1"/>
      <p:bldP spid="107" grpId="0"/>
      <p:bldP spid="109" grpId="0"/>
      <p:bldP spid="110" grpId="0"/>
      <p:bldP spid="111" grpId="0"/>
      <p:bldP spid="11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Interpolation (LERP)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36720"/>
            <a:ext cx="10515600" cy="871491"/>
          </a:xfrm>
        </p:spPr>
        <p:txBody>
          <a:bodyPr/>
          <a:lstStyle/>
          <a:p>
            <a:r>
              <a:rPr lang="en-US" dirty="0"/>
              <a:t>Linear interpolation (lerp): connecting two points with a straight line in the function plot </a:t>
            </a: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85AC44A1-2E2E-1D1D-A791-5B2034609F6A}"/>
              </a:ext>
            </a:extLst>
          </p:cNvPr>
          <p:cNvSpPr/>
          <p:nvPr/>
        </p:nvSpPr>
        <p:spPr>
          <a:xfrm>
            <a:off x="4406896" y="2726267"/>
            <a:ext cx="5143479" cy="3051823"/>
          </a:xfrm>
          <a:custGeom>
            <a:avLst/>
            <a:gdLst>
              <a:gd name="connsiteX0" fmla="*/ 0 w 4054734"/>
              <a:gd name="connsiteY0" fmla="*/ 2947232 h 2947232"/>
              <a:gd name="connsiteX1" fmla="*/ 850900 w 4054734"/>
              <a:gd name="connsiteY1" fmla="*/ 1347032 h 2947232"/>
              <a:gd name="connsiteX2" fmla="*/ 2997200 w 4054734"/>
              <a:gd name="connsiteY2" fmla="*/ 1308932 h 2947232"/>
              <a:gd name="connsiteX3" fmla="*/ 3949700 w 4054734"/>
              <a:gd name="connsiteY3" fmla="*/ 140532 h 2947232"/>
              <a:gd name="connsiteX4" fmla="*/ 3987800 w 4054734"/>
              <a:gd name="connsiteY4" fmla="*/ 64332 h 2947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54734" h="2947232">
                <a:moveTo>
                  <a:pt x="0" y="2947232"/>
                </a:moveTo>
                <a:cubicBezTo>
                  <a:pt x="175683" y="2283657"/>
                  <a:pt x="351367" y="1620082"/>
                  <a:pt x="850900" y="1347032"/>
                </a:cubicBezTo>
                <a:cubicBezTo>
                  <a:pt x="1350433" y="1073982"/>
                  <a:pt x="2480733" y="1510015"/>
                  <a:pt x="2997200" y="1308932"/>
                </a:cubicBezTo>
                <a:cubicBezTo>
                  <a:pt x="3513667" y="1107849"/>
                  <a:pt x="3784600" y="347965"/>
                  <a:pt x="3949700" y="140532"/>
                </a:cubicBezTo>
                <a:cubicBezTo>
                  <a:pt x="4114800" y="-66901"/>
                  <a:pt x="4051300" y="-1285"/>
                  <a:pt x="3987800" y="64332"/>
                </a:cubicBezTo>
              </a:path>
            </a:pathLst>
          </a:cu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D70F8B4-7674-88CF-F67A-3D8344391497}"/>
              </a:ext>
            </a:extLst>
          </p:cNvPr>
          <p:cNvCxnSpPr>
            <a:cxnSpLocks/>
          </p:cNvCxnSpPr>
          <p:nvPr/>
        </p:nvCxnSpPr>
        <p:spPr>
          <a:xfrm>
            <a:off x="3742264" y="5960533"/>
            <a:ext cx="6739466" cy="0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914DAE8-E548-83D8-166B-3E77D3533901}"/>
              </a:ext>
            </a:extLst>
          </p:cNvPr>
          <p:cNvCxnSpPr>
            <a:cxnSpLocks/>
          </p:cNvCxnSpPr>
          <p:nvPr/>
        </p:nvCxnSpPr>
        <p:spPr>
          <a:xfrm flipV="1">
            <a:off x="3911597" y="2319867"/>
            <a:ext cx="0" cy="3793066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A2A679F-D64B-9E01-D982-39C24F505AC9}"/>
              </a:ext>
            </a:extLst>
          </p:cNvPr>
          <p:cNvCxnSpPr>
            <a:cxnSpLocks/>
          </p:cNvCxnSpPr>
          <p:nvPr/>
        </p:nvCxnSpPr>
        <p:spPr>
          <a:xfrm flipV="1">
            <a:off x="4679824" y="4040867"/>
            <a:ext cx="1478160" cy="10116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4D6CF9C-7477-6863-A3EF-0159EA93B9A4}"/>
              </a:ext>
            </a:extLst>
          </p:cNvPr>
          <p:cNvCxnSpPr>
            <a:cxnSpLocks/>
          </p:cNvCxnSpPr>
          <p:nvPr/>
        </p:nvCxnSpPr>
        <p:spPr>
          <a:xfrm flipV="1">
            <a:off x="4679824" y="5052474"/>
            <a:ext cx="0" cy="908066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7844B6EA-6C9A-EB7A-82BF-B04F02C74E1B}"/>
              </a:ext>
            </a:extLst>
          </p:cNvPr>
          <p:cNvCxnSpPr>
            <a:cxnSpLocks/>
          </p:cNvCxnSpPr>
          <p:nvPr/>
        </p:nvCxnSpPr>
        <p:spPr>
          <a:xfrm flipH="1">
            <a:off x="3911597" y="5052474"/>
            <a:ext cx="768227" cy="0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6C761C1-04E2-B7D5-2724-88EE290B736C}"/>
              </a:ext>
            </a:extLst>
          </p:cNvPr>
          <p:cNvCxnSpPr>
            <a:cxnSpLocks/>
          </p:cNvCxnSpPr>
          <p:nvPr/>
        </p:nvCxnSpPr>
        <p:spPr>
          <a:xfrm flipV="1">
            <a:off x="6157983" y="4040867"/>
            <a:ext cx="6227" cy="1919666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7DE4DBCF-01DD-D25E-207D-ADF13459D144}"/>
              </a:ext>
            </a:extLst>
          </p:cNvPr>
          <p:cNvCxnSpPr>
            <a:cxnSpLocks/>
          </p:cNvCxnSpPr>
          <p:nvPr/>
        </p:nvCxnSpPr>
        <p:spPr>
          <a:xfrm flipH="1">
            <a:off x="3911597" y="4040867"/>
            <a:ext cx="2252614" cy="0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AC225056-7B8C-F0AE-DF56-415AA9E47819}"/>
              </a:ext>
            </a:extLst>
          </p:cNvPr>
          <p:cNvCxnSpPr>
            <a:cxnSpLocks/>
          </p:cNvCxnSpPr>
          <p:nvPr/>
        </p:nvCxnSpPr>
        <p:spPr>
          <a:xfrm flipH="1" flipV="1">
            <a:off x="5389398" y="3081215"/>
            <a:ext cx="23098" cy="2892309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BED58BA9-7675-2FA3-111C-4437A19F07E8}"/>
              </a:ext>
            </a:extLst>
          </p:cNvPr>
          <p:cNvCxnSpPr>
            <a:cxnSpLocks/>
          </p:cNvCxnSpPr>
          <p:nvPr/>
        </p:nvCxnSpPr>
        <p:spPr>
          <a:xfrm flipH="1">
            <a:off x="3877731" y="4154968"/>
            <a:ext cx="1574676" cy="0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034540AE-1119-8F1A-83D4-870E1ADE4BF5}"/>
              </a:ext>
            </a:extLst>
          </p:cNvPr>
          <p:cNvCxnSpPr>
            <a:cxnSpLocks/>
          </p:cNvCxnSpPr>
          <p:nvPr/>
        </p:nvCxnSpPr>
        <p:spPr>
          <a:xfrm flipH="1">
            <a:off x="3854753" y="4544435"/>
            <a:ext cx="1574676" cy="0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782B245-E5A8-194B-4AE8-38BF4104D9A4}"/>
                  </a:ext>
                </a:extLst>
              </p:cNvPr>
              <p:cNvSpPr txBox="1"/>
              <p:nvPr/>
            </p:nvSpPr>
            <p:spPr>
              <a:xfrm>
                <a:off x="7273697" y="2543824"/>
                <a:ext cx="185640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782B245-E5A8-194B-4AE8-38BF4104D9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3697" y="2543824"/>
                <a:ext cx="1856406" cy="584775"/>
              </a:xfrm>
              <a:prstGeom prst="rect">
                <a:avLst/>
              </a:prstGeom>
              <a:blipFill>
                <a:blip r:embed="rId3"/>
                <a:stretch>
                  <a:fillRect r="-2027" b="-212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7B9C6582-9089-F551-41B8-F1482466DDF8}"/>
                  </a:ext>
                </a:extLst>
              </p:cNvPr>
              <p:cNvSpPr txBox="1"/>
              <p:nvPr/>
            </p:nvSpPr>
            <p:spPr>
              <a:xfrm>
                <a:off x="10515596" y="5621280"/>
                <a:ext cx="55213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7B9C6582-9089-F551-41B8-F1482466DD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5596" y="5621280"/>
                <a:ext cx="552139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7FE42431-4AE8-C2F9-2DD9-A91DB9CD6830}"/>
                  </a:ext>
                </a:extLst>
              </p:cNvPr>
              <p:cNvSpPr txBox="1"/>
              <p:nvPr/>
            </p:nvSpPr>
            <p:spPr>
              <a:xfrm>
                <a:off x="3434485" y="2334322"/>
                <a:ext cx="55213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7FE42431-4AE8-C2F9-2DD9-A91DB9CD68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4485" y="2334322"/>
                <a:ext cx="552139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BC917968-84EA-A8A1-3232-8F964C55AA05}"/>
                  </a:ext>
                </a:extLst>
              </p14:cNvPr>
              <p14:cNvContentPartPr/>
              <p14:nvPr/>
            </p14:nvContentPartPr>
            <p14:xfrm>
              <a:off x="5420344" y="4164707"/>
              <a:ext cx="360" cy="36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BC917968-84EA-A8A1-3232-8F964C55AA0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357344" y="4101707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786997F5-0A50-1271-F30D-45F8F754F5B8}"/>
                  </a:ext>
                </a:extLst>
              </p14:cNvPr>
              <p14:cNvContentPartPr/>
              <p14:nvPr/>
            </p14:nvContentPartPr>
            <p14:xfrm>
              <a:off x="4679824" y="5052467"/>
              <a:ext cx="360" cy="3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786997F5-0A50-1271-F30D-45F8F754F5B8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617184" y="4989827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311915CA-47F3-E13D-150D-99D72B9DE538}"/>
                  </a:ext>
                </a:extLst>
              </p14:cNvPr>
              <p14:cNvContentPartPr/>
              <p14:nvPr/>
            </p14:nvContentPartPr>
            <p14:xfrm>
              <a:off x="6157984" y="4040867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311915CA-47F3-E13D-150D-99D72B9DE538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095344" y="3978227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CF248C28-5D86-E2D7-67C4-439FBFD8DB9F}"/>
                  </a:ext>
                </a:extLst>
              </p:cNvPr>
              <p:cNvSpPr txBox="1"/>
              <p:nvPr/>
            </p:nvSpPr>
            <p:spPr>
              <a:xfrm>
                <a:off x="4371085" y="5870744"/>
                <a:ext cx="617477" cy="5734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3200" b="0" i="1" baseline="-25000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3200" baseline="-25000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CF248C28-5D86-E2D7-67C4-439FBFD8DB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1085" y="5870744"/>
                <a:ext cx="617477" cy="573427"/>
              </a:xfrm>
              <a:prstGeom prst="rect">
                <a:avLst/>
              </a:prstGeom>
              <a:blipFill>
                <a:blip r:embed="rId11"/>
                <a:stretch>
                  <a:fillRect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1BEBFA2C-8702-8231-492D-232B5F8C4B6E}"/>
                  </a:ext>
                </a:extLst>
              </p:cNvPr>
              <p:cNvSpPr txBox="1"/>
              <p:nvPr/>
            </p:nvSpPr>
            <p:spPr>
              <a:xfrm>
                <a:off x="5080659" y="5870744"/>
                <a:ext cx="512063" cy="5734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sz="3200" baseline="-25000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1BEBFA2C-8702-8231-492D-232B5F8C4B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0659" y="5870744"/>
                <a:ext cx="512063" cy="57342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4F2989E2-7123-1124-5318-14D9BE3F3904}"/>
                  </a:ext>
                </a:extLst>
              </p:cNvPr>
              <p:cNvSpPr txBox="1"/>
              <p:nvPr/>
            </p:nvSpPr>
            <p:spPr>
              <a:xfrm>
                <a:off x="5822549" y="5854188"/>
                <a:ext cx="617477" cy="5734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3200" b="0" i="1" baseline="-25000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3200" baseline="-25000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4F2989E2-7123-1124-5318-14D9BE3F39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2549" y="5854188"/>
                <a:ext cx="617477" cy="573427"/>
              </a:xfrm>
              <a:prstGeom prst="rect">
                <a:avLst/>
              </a:prstGeom>
              <a:blipFill>
                <a:blip r:embed="rId13"/>
                <a:stretch>
                  <a:fillRect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171AD219-FD40-4588-CFE5-351A8C71F332}"/>
                  </a:ext>
                </a:extLst>
              </p:cNvPr>
              <p:cNvSpPr txBox="1"/>
              <p:nvPr/>
            </p:nvSpPr>
            <p:spPr>
              <a:xfrm>
                <a:off x="3321514" y="4782261"/>
                <a:ext cx="628698" cy="5734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3200" b="0" i="1" baseline="-25000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3200" baseline="-25000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171AD219-FD40-4588-CFE5-351A8C71F3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1514" y="4782261"/>
                <a:ext cx="628698" cy="573427"/>
              </a:xfrm>
              <a:prstGeom prst="rect">
                <a:avLst/>
              </a:prstGeom>
              <a:blipFill>
                <a:blip r:embed="rId14"/>
                <a:stretch>
                  <a:fillRect l="-1961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F309C9FD-A580-4ED9-F251-E9870D5535A2}"/>
                  </a:ext>
                </a:extLst>
              </p:cNvPr>
              <p:cNvSpPr txBox="1"/>
              <p:nvPr/>
            </p:nvSpPr>
            <p:spPr>
              <a:xfrm>
                <a:off x="3340832" y="3563965"/>
                <a:ext cx="628698" cy="5734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3200" b="0" i="1" baseline="-25000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3200" baseline="-25000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F309C9FD-A580-4ED9-F251-E9870D5535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0832" y="3563965"/>
                <a:ext cx="628698" cy="573427"/>
              </a:xfrm>
              <a:prstGeom prst="rect">
                <a:avLst/>
              </a:prstGeom>
              <a:blipFill>
                <a:blip r:embed="rId15"/>
                <a:stretch>
                  <a:fillRect l="-4000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TextBox 60">
            <a:extLst>
              <a:ext uri="{FF2B5EF4-FFF2-40B4-BE49-F238E27FC236}">
                <a16:creationId xmlns:a16="http://schemas.microsoft.com/office/drawing/2014/main" id="{592E32E0-C749-A6B8-9318-55F4B0C3F4ED}"/>
              </a:ext>
            </a:extLst>
          </p:cNvPr>
          <p:cNvSpPr txBox="1"/>
          <p:nvPr/>
        </p:nvSpPr>
        <p:spPr>
          <a:xfrm>
            <a:off x="1224484" y="3893358"/>
            <a:ext cx="16880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True value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D9F3CE7C-723A-7174-70FF-73AADD1A0786}"/>
              </a:ext>
            </a:extLst>
          </p:cNvPr>
          <p:cNvSpPr txBox="1"/>
          <p:nvPr/>
        </p:nvSpPr>
        <p:spPr>
          <a:xfrm>
            <a:off x="953592" y="4401581"/>
            <a:ext cx="224572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Interpolated value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9C775EFF-192F-89B6-4C72-774EF3668AD6}"/>
              </a:ext>
            </a:extLst>
          </p:cNvPr>
          <p:cNvCxnSpPr>
            <a:cxnSpLocks/>
            <a:stCxn id="61" idx="3"/>
          </p:cNvCxnSpPr>
          <p:nvPr/>
        </p:nvCxnSpPr>
        <p:spPr>
          <a:xfrm>
            <a:off x="2912510" y="4154968"/>
            <a:ext cx="982154" cy="973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4F504501-8619-04FA-7098-2ECDD3261E40}"/>
              </a:ext>
            </a:extLst>
          </p:cNvPr>
          <p:cNvCxnSpPr>
            <a:cxnSpLocks/>
          </p:cNvCxnSpPr>
          <p:nvPr/>
        </p:nvCxnSpPr>
        <p:spPr>
          <a:xfrm flipV="1">
            <a:off x="2675532" y="4544435"/>
            <a:ext cx="1235705" cy="39161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2049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56" grpId="0"/>
      <p:bldP spid="57" grpId="0"/>
      <p:bldP spid="58" grpId="0"/>
      <p:bldP spid="59" grpId="0"/>
      <p:bldP spid="61" grpId="0"/>
      <p:bldP spid="6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Interpolation (LERP)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08517" y="1517934"/>
            <a:ext cx="2547484" cy="617555"/>
          </a:xfrm>
        </p:spPr>
        <p:txBody>
          <a:bodyPr/>
          <a:lstStyle/>
          <a:p>
            <a:r>
              <a:rPr lang="en-US" dirty="0"/>
              <a:t>General form: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4948381" y="2454991"/>
            <a:ext cx="5382068" cy="1474438"/>
            <a:chOff x="3640281" y="2341671"/>
            <a:chExt cx="5382068" cy="1474438"/>
          </a:xfrm>
        </p:grpSpPr>
        <p:sp>
          <p:nvSpPr>
            <p:cNvPr id="5" name="Trapezoid 4"/>
            <p:cNvSpPr/>
            <p:nvPr/>
          </p:nvSpPr>
          <p:spPr>
            <a:xfrm>
              <a:off x="4087516" y="2606271"/>
              <a:ext cx="1468331" cy="979006"/>
            </a:xfrm>
            <a:prstGeom prst="trapezoid">
              <a:avLst/>
            </a:prstGeom>
            <a:noFill/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/>
                <p:cNvSpPr txBox="1"/>
                <p:nvPr/>
              </p:nvSpPr>
              <p:spPr>
                <a:xfrm>
                  <a:off x="3852052" y="2341671"/>
                  <a:ext cx="534121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sz="2400" b="0" i="1" baseline="-25000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6" name="TextBox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52052" y="2341671"/>
                  <a:ext cx="534121" cy="461665"/>
                </a:xfrm>
                <a:prstGeom prst="rect">
                  <a:avLst/>
                </a:prstGeom>
                <a:blipFill>
                  <a:blip r:embed="rId3"/>
                  <a:stretch>
                    <a:fillRect b="-270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/>
                <p:cNvSpPr txBox="1"/>
                <p:nvPr/>
              </p:nvSpPr>
              <p:spPr>
                <a:xfrm>
                  <a:off x="5408698" y="2375438"/>
                  <a:ext cx="534121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sz="2400" b="0" i="1" baseline="-25000" smtClean="0">
                            <a:latin typeface="Cambria Math" panose="02040503050406030204" pitchFamily="18" charset="0"/>
                          </a:rPr>
                          <m:t>3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7" name="TextBox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08698" y="2375438"/>
                  <a:ext cx="534121" cy="461665"/>
                </a:xfrm>
                <a:prstGeom prst="rect">
                  <a:avLst/>
                </a:prstGeom>
                <a:blipFill>
                  <a:blip r:embed="rId4"/>
                  <a:stretch>
                    <a:fillRect b="-263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/>
                <p:cNvSpPr txBox="1"/>
                <p:nvPr/>
              </p:nvSpPr>
              <p:spPr>
                <a:xfrm>
                  <a:off x="3640281" y="3354444"/>
                  <a:ext cx="534121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sz="2400" b="0" i="1" baseline="-25000" smtClean="0"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8" name="TextBox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40281" y="3354444"/>
                  <a:ext cx="534121" cy="461665"/>
                </a:xfrm>
                <a:prstGeom prst="rect">
                  <a:avLst/>
                </a:prstGeom>
                <a:blipFill>
                  <a:blip r:embed="rId5"/>
                  <a:stretch>
                    <a:fillRect b="-270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/>
                <p:cNvSpPr txBox="1"/>
                <p:nvPr/>
              </p:nvSpPr>
              <p:spPr>
                <a:xfrm>
                  <a:off x="5648990" y="3314754"/>
                  <a:ext cx="534121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sz="2400" b="0" i="1" baseline="-25000" smtClean="0">
                            <a:latin typeface="Cambria Math" panose="02040503050406030204" pitchFamily="18" charset="0"/>
                          </a:rPr>
                          <m:t>4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9" name="TextBox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48990" y="3314754"/>
                  <a:ext cx="534121" cy="461665"/>
                </a:xfrm>
                <a:prstGeom prst="rect">
                  <a:avLst/>
                </a:prstGeom>
                <a:blipFill>
                  <a:blip r:embed="rId6"/>
                  <a:stretch>
                    <a:fillRect b="-263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" name="TextBox 10"/>
            <p:cNvSpPr txBox="1"/>
            <p:nvPr/>
          </p:nvSpPr>
          <p:spPr>
            <a:xfrm>
              <a:off x="4640917" y="2883663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buFont typeface="Arial"/>
                <a:buChar char="•"/>
              </a:pPr>
              <a:r>
                <a:rPr lang="en-US" sz="2400" dirty="0"/>
                <a:t>  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422774" y="2757169"/>
              <a:ext cx="34366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P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/>
                <p:cNvSpPr txBox="1"/>
                <p:nvPr/>
              </p:nvSpPr>
              <p:spPr>
                <a:xfrm>
                  <a:off x="6323084" y="2803336"/>
                  <a:ext cx="2699265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sz="2400" b="0" i="1" baseline="-25000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a14:m>
                  <a:r>
                    <a:rPr lang="en-US" sz="2400" baseline="-25000" dirty="0"/>
                    <a:t> </a:t>
                  </a:r>
                  <a:r>
                    <a:rPr lang="en-US" sz="2400" dirty="0"/>
                    <a:t>: value at vertex </a:t>
                  </a:r>
                  <a14:m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a14:m>
                  <a:endParaRPr lang="en-US" sz="2400" dirty="0"/>
                </a:p>
                <a:p>
                  <a14:m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2400" b="0" i="1" baseline="-25000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2400" b="0" i="1" baseline="-2500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en-US" sz="2400" dirty="0"/>
                    <a:t>:</a:t>
                  </a:r>
                  <a:r>
                    <a:rPr lang="en-US" sz="2400" baseline="-25000" dirty="0"/>
                    <a:t> </a:t>
                  </a:r>
                  <a:r>
                    <a:rPr lang="en-US" sz="2400" dirty="0"/>
                    <a:t>weight for </a:t>
                  </a:r>
                  <a14:m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sz="2400" i="1" baseline="-25000">
                          <a:latin typeface="Cambria Math" panose="02040503050406030204" pitchFamily="18" charset="0"/>
                        </a:rPr>
                        <m:t>𝑖</m:t>
                      </m:r>
                    </m:oMath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3" name="TextBox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23084" y="2803336"/>
                  <a:ext cx="2699265" cy="830997"/>
                </a:xfrm>
                <a:prstGeom prst="rect">
                  <a:avLst/>
                </a:prstGeom>
                <a:blipFill>
                  <a:blip r:embed="rId7"/>
                  <a:stretch>
                    <a:fillRect t="-4478" b="-1641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5" name="Text Box 115"/>
          <p:cNvSpPr txBox="1">
            <a:spLocks noChangeArrowheads="1"/>
          </p:cNvSpPr>
          <p:nvPr/>
        </p:nvSpPr>
        <p:spPr bwMode="auto">
          <a:xfrm>
            <a:off x="5815138" y="1471663"/>
            <a:ext cx="2533963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800" dirty="0"/>
              <a:t>(weighted sum)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2FFD81A-9611-92C3-A78E-566B04E83FDF}"/>
                  </a:ext>
                </a:extLst>
              </p:cNvPr>
              <p:cNvSpPr txBox="1"/>
              <p:nvPr/>
            </p:nvSpPr>
            <p:spPr>
              <a:xfrm>
                <a:off x="3594007" y="1315016"/>
                <a:ext cx="2136867" cy="8942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sz="2400" b="0" i="1" baseline="-25000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sz="2400" b="0" i="1" baseline="-2500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𝑣𝑖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2FFD81A-9611-92C3-A78E-566B04E83F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4007" y="1315016"/>
                <a:ext cx="2136867" cy="894219"/>
              </a:xfrm>
              <a:prstGeom prst="rect">
                <a:avLst/>
              </a:prstGeom>
              <a:blipFill>
                <a:blip r:embed="rId8"/>
                <a:stretch>
                  <a:fillRect l="-17160" t="-149296" r="-592" b="-2056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5" grpId="0"/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Interpolation (LERP)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37983438-AC4D-0712-F0E8-545D1ED96D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8517" y="1517934"/>
            <a:ext cx="2547484" cy="617555"/>
          </a:xfrm>
        </p:spPr>
        <p:txBody>
          <a:bodyPr/>
          <a:lstStyle/>
          <a:p>
            <a:r>
              <a:rPr lang="en-US" dirty="0"/>
              <a:t>General form: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22C58AB4-5B38-A867-8BE5-08EC7F44C9FA}"/>
              </a:ext>
            </a:extLst>
          </p:cNvPr>
          <p:cNvSpPr txBox="1">
            <a:spLocks/>
          </p:cNvSpPr>
          <p:nvPr/>
        </p:nvSpPr>
        <p:spPr>
          <a:xfrm>
            <a:off x="1009066" y="4251058"/>
            <a:ext cx="9165771" cy="22699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Essential information needed: </a:t>
            </a:r>
          </a:p>
          <a:p>
            <a:pPr lvl="1"/>
            <a:r>
              <a:rPr lang="en-US" dirty="0"/>
              <a:t>Cell type </a:t>
            </a:r>
          </a:p>
          <a:p>
            <a:pPr lvl="1"/>
            <a:r>
              <a:rPr lang="en-US" dirty="0"/>
              <a:t>Data value at cell corners</a:t>
            </a:r>
          </a:p>
          <a:p>
            <a:pPr lvl="1"/>
            <a:r>
              <a:rPr lang="en-US" dirty="0"/>
              <a:t>Parametric coordinates of the point in question (P)</a:t>
            </a:r>
          </a:p>
          <a:p>
            <a:pPr lvl="2"/>
            <a:r>
              <a:rPr lang="en-US" sz="2200" dirty="0"/>
              <a:t>Related to the position of point P  in the cell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914EF3C-3336-CF2B-5AEF-710FD74AE805}"/>
              </a:ext>
            </a:extLst>
          </p:cNvPr>
          <p:cNvGrpSpPr/>
          <p:nvPr/>
        </p:nvGrpSpPr>
        <p:grpSpPr>
          <a:xfrm>
            <a:off x="4948381" y="2454991"/>
            <a:ext cx="5382068" cy="1474438"/>
            <a:chOff x="3640281" y="2341671"/>
            <a:chExt cx="5382068" cy="1474438"/>
          </a:xfrm>
        </p:grpSpPr>
        <p:sp>
          <p:nvSpPr>
            <p:cNvPr id="20" name="Trapezoid 19">
              <a:extLst>
                <a:ext uri="{FF2B5EF4-FFF2-40B4-BE49-F238E27FC236}">
                  <a16:creationId xmlns:a16="http://schemas.microsoft.com/office/drawing/2014/main" id="{BD1125D9-5FCC-82BB-10D8-8BE2C844E54B}"/>
                </a:ext>
              </a:extLst>
            </p:cNvPr>
            <p:cNvSpPr/>
            <p:nvPr/>
          </p:nvSpPr>
          <p:spPr>
            <a:xfrm>
              <a:off x="4087516" y="2606271"/>
              <a:ext cx="1468331" cy="979006"/>
            </a:xfrm>
            <a:prstGeom prst="trapezoid">
              <a:avLst/>
            </a:prstGeom>
            <a:noFill/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77B26915-A9C5-C35F-04B5-DEF4EA8D2237}"/>
                    </a:ext>
                  </a:extLst>
                </p:cNvPr>
                <p:cNvSpPr txBox="1"/>
                <p:nvPr/>
              </p:nvSpPr>
              <p:spPr>
                <a:xfrm>
                  <a:off x="3852052" y="2341671"/>
                  <a:ext cx="534121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sz="2400" b="0" i="1" baseline="-25000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77B26915-A9C5-C35F-04B5-DEF4EA8D223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52052" y="2341671"/>
                  <a:ext cx="534121" cy="461665"/>
                </a:xfrm>
                <a:prstGeom prst="rect">
                  <a:avLst/>
                </a:prstGeom>
                <a:blipFill>
                  <a:blip r:embed="rId3"/>
                  <a:stretch>
                    <a:fillRect b="-270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1B6D9EC0-B6CB-5B2C-7F71-A95FAD454337}"/>
                    </a:ext>
                  </a:extLst>
                </p:cNvPr>
                <p:cNvSpPr txBox="1"/>
                <p:nvPr/>
              </p:nvSpPr>
              <p:spPr>
                <a:xfrm>
                  <a:off x="5408698" y="2375438"/>
                  <a:ext cx="534121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sz="2400" b="0" i="1" baseline="-25000" smtClean="0">
                            <a:latin typeface="Cambria Math" panose="02040503050406030204" pitchFamily="18" charset="0"/>
                          </a:rPr>
                          <m:t>3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1B6D9EC0-B6CB-5B2C-7F71-A95FAD45433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08698" y="2375438"/>
                  <a:ext cx="534121" cy="461665"/>
                </a:xfrm>
                <a:prstGeom prst="rect">
                  <a:avLst/>
                </a:prstGeom>
                <a:blipFill>
                  <a:blip r:embed="rId4"/>
                  <a:stretch>
                    <a:fillRect b="-263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049F999E-97A5-6BAA-2312-62660FC3516E}"/>
                    </a:ext>
                  </a:extLst>
                </p:cNvPr>
                <p:cNvSpPr txBox="1"/>
                <p:nvPr/>
              </p:nvSpPr>
              <p:spPr>
                <a:xfrm>
                  <a:off x="3640281" y="3354444"/>
                  <a:ext cx="534121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sz="2400" b="0" i="1" baseline="-25000" smtClean="0"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049F999E-97A5-6BAA-2312-62660FC3516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40281" y="3354444"/>
                  <a:ext cx="534121" cy="461665"/>
                </a:xfrm>
                <a:prstGeom prst="rect">
                  <a:avLst/>
                </a:prstGeom>
                <a:blipFill>
                  <a:blip r:embed="rId5"/>
                  <a:stretch>
                    <a:fillRect b="-270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CF850479-91C4-2CCC-3621-0516DD4F91BD}"/>
                    </a:ext>
                  </a:extLst>
                </p:cNvPr>
                <p:cNvSpPr txBox="1"/>
                <p:nvPr/>
              </p:nvSpPr>
              <p:spPr>
                <a:xfrm>
                  <a:off x="5648990" y="3314754"/>
                  <a:ext cx="534121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sz="2400" b="0" i="1" baseline="-25000" smtClean="0">
                            <a:latin typeface="Cambria Math" panose="02040503050406030204" pitchFamily="18" charset="0"/>
                          </a:rPr>
                          <m:t>4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CF850479-91C4-2CCC-3621-0516DD4F91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48990" y="3314754"/>
                  <a:ext cx="534121" cy="461665"/>
                </a:xfrm>
                <a:prstGeom prst="rect">
                  <a:avLst/>
                </a:prstGeom>
                <a:blipFill>
                  <a:blip r:embed="rId6"/>
                  <a:stretch>
                    <a:fillRect b="-263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D4D7A23-C148-BFA0-9530-FEABEAB66F24}"/>
                </a:ext>
              </a:extLst>
            </p:cNvPr>
            <p:cNvSpPr txBox="1"/>
            <p:nvPr/>
          </p:nvSpPr>
          <p:spPr>
            <a:xfrm>
              <a:off x="4640917" y="2883663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buFont typeface="Arial"/>
                <a:buChar char="•"/>
              </a:pPr>
              <a:r>
                <a:rPr lang="en-US" sz="2400" dirty="0"/>
                <a:t>  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28AB1CB-D957-26BE-9DE4-0E4E8056D775}"/>
                </a:ext>
              </a:extLst>
            </p:cNvPr>
            <p:cNvSpPr txBox="1"/>
            <p:nvPr/>
          </p:nvSpPr>
          <p:spPr>
            <a:xfrm>
              <a:off x="4422774" y="2757169"/>
              <a:ext cx="34366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P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560E23A2-72B2-A396-F289-ABC23DD7B23F}"/>
                    </a:ext>
                  </a:extLst>
                </p:cNvPr>
                <p:cNvSpPr txBox="1"/>
                <p:nvPr/>
              </p:nvSpPr>
              <p:spPr>
                <a:xfrm>
                  <a:off x="6323084" y="2803336"/>
                  <a:ext cx="2699265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sz="2400" b="0" i="1" baseline="-25000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a14:m>
                  <a:r>
                    <a:rPr lang="en-US" sz="2400" baseline="-25000" dirty="0"/>
                    <a:t> </a:t>
                  </a:r>
                  <a:r>
                    <a:rPr lang="en-US" sz="2400" dirty="0"/>
                    <a:t>: value at vertex </a:t>
                  </a:r>
                  <a14:m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a14:m>
                  <a:endParaRPr lang="en-US" sz="2400" dirty="0"/>
                </a:p>
                <a:p>
                  <a14:m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2400" b="0" i="1" baseline="-25000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2400" b="0" i="1" baseline="-2500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en-US" sz="2400" dirty="0"/>
                    <a:t>:</a:t>
                  </a:r>
                  <a:r>
                    <a:rPr lang="en-US" sz="2400" baseline="-25000" dirty="0"/>
                    <a:t> </a:t>
                  </a:r>
                  <a:r>
                    <a:rPr lang="en-US" sz="2400" dirty="0"/>
                    <a:t>weight for </a:t>
                  </a:r>
                  <a14:m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sz="2400" i="1" baseline="-25000">
                          <a:latin typeface="Cambria Math" panose="02040503050406030204" pitchFamily="18" charset="0"/>
                        </a:rPr>
                        <m:t>𝑖</m:t>
                      </m:r>
                    </m:oMath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560E23A2-72B2-A396-F289-ABC23DD7B23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23084" y="2803336"/>
                  <a:ext cx="2699265" cy="830997"/>
                </a:xfrm>
                <a:prstGeom prst="rect">
                  <a:avLst/>
                </a:prstGeom>
                <a:blipFill>
                  <a:blip r:embed="rId7"/>
                  <a:stretch>
                    <a:fillRect t="-4478" b="-1641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0" name="Text Box 115">
            <a:extLst>
              <a:ext uri="{FF2B5EF4-FFF2-40B4-BE49-F238E27FC236}">
                <a16:creationId xmlns:a16="http://schemas.microsoft.com/office/drawing/2014/main" id="{35CEE82D-C4AD-D3C4-F551-356F39817B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15138" y="1471663"/>
            <a:ext cx="2533963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800" dirty="0"/>
              <a:t>(weighted sum)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DC53D6A-4EF2-B8DD-9644-93D9441D9510}"/>
                  </a:ext>
                </a:extLst>
              </p:cNvPr>
              <p:cNvSpPr txBox="1"/>
              <p:nvPr/>
            </p:nvSpPr>
            <p:spPr>
              <a:xfrm>
                <a:off x="3594007" y="1315016"/>
                <a:ext cx="2136867" cy="8942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sz="2400" b="0" i="1" baseline="-25000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sz="2400" b="0" i="1" baseline="-2500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𝑣𝑖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DC53D6A-4EF2-B8DD-9644-93D9441D95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4007" y="1315016"/>
                <a:ext cx="2136867" cy="894219"/>
              </a:xfrm>
              <a:prstGeom prst="rect">
                <a:avLst/>
              </a:prstGeom>
              <a:blipFill>
                <a:blip r:embed="rId8"/>
                <a:stretch>
                  <a:fillRect l="-17160" t="-149296" r="-592" b="-2056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6467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56"/>
          <p:cNvSpPr/>
          <p:nvPr/>
        </p:nvSpPr>
        <p:spPr>
          <a:xfrm>
            <a:off x="3162649" y="1698346"/>
            <a:ext cx="5297549" cy="187432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LERP in 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59994" y="3791820"/>
            <a:ext cx="8229600" cy="807624"/>
          </a:xfrm>
        </p:spPr>
        <p:txBody>
          <a:bodyPr>
            <a:normAutofit/>
          </a:bodyPr>
          <a:lstStyle/>
          <a:p>
            <a:r>
              <a:rPr lang="en-US" dirty="0"/>
              <a:t>Parametric coordinate of P:  </a:t>
            </a:r>
            <a:r>
              <a:rPr lang="en-US" dirty="0">
                <a:latin typeface="Symbol" charset="2"/>
                <a:cs typeface="Symbol" charset="2"/>
              </a:rPr>
              <a:t>a</a:t>
            </a:r>
            <a:r>
              <a:rPr lang="en-US" dirty="0"/>
              <a:t>  =    a / (</a:t>
            </a:r>
            <a:r>
              <a:rPr lang="en-US" dirty="0" err="1"/>
              <a:t>a+b</a:t>
            </a:r>
            <a:r>
              <a:rPr lang="en-US" dirty="0"/>
              <a:t>)  </a:t>
            </a:r>
          </a:p>
        </p:txBody>
      </p:sp>
      <p:grpSp>
        <p:nvGrpSpPr>
          <p:cNvPr id="27" name="Group 26"/>
          <p:cNvGrpSpPr/>
          <p:nvPr/>
        </p:nvGrpSpPr>
        <p:grpSpPr>
          <a:xfrm>
            <a:off x="4314002" y="2837854"/>
            <a:ext cx="1188053" cy="369332"/>
            <a:chOff x="1008037" y="5213543"/>
            <a:chExt cx="1188053" cy="369332"/>
          </a:xfrm>
        </p:grpSpPr>
        <p:grpSp>
          <p:nvGrpSpPr>
            <p:cNvPr id="32" name="Group 31"/>
            <p:cNvGrpSpPr/>
            <p:nvPr/>
          </p:nvGrpSpPr>
          <p:grpSpPr>
            <a:xfrm>
              <a:off x="1008037" y="5391893"/>
              <a:ext cx="427165" cy="112707"/>
              <a:chOff x="873570" y="3638990"/>
              <a:chExt cx="427165" cy="112707"/>
            </a:xfrm>
          </p:grpSpPr>
          <p:cxnSp>
            <p:nvCxnSpPr>
              <p:cNvPr id="13" name="Straight Connector 12"/>
              <p:cNvCxnSpPr/>
              <p:nvPr/>
            </p:nvCxnSpPr>
            <p:spPr>
              <a:xfrm>
                <a:off x="873570" y="3691115"/>
                <a:ext cx="427165" cy="15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/>
            </p:nvCxnSpPr>
            <p:spPr>
              <a:xfrm rot="5400000">
                <a:off x="825698" y="3694550"/>
                <a:ext cx="112707" cy="15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3" name="Group 32"/>
            <p:cNvGrpSpPr/>
            <p:nvPr/>
          </p:nvGrpSpPr>
          <p:grpSpPr>
            <a:xfrm>
              <a:off x="1761535" y="5398763"/>
              <a:ext cx="434555" cy="112707"/>
              <a:chOff x="1547700" y="3645860"/>
              <a:chExt cx="434555" cy="112707"/>
            </a:xfrm>
          </p:grpSpPr>
          <p:cxnSp>
            <p:nvCxnSpPr>
              <p:cNvPr id="15" name="Straight Connector 14"/>
              <p:cNvCxnSpPr/>
              <p:nvPr/>
            </p:nvCxnSpPr>
            <p:spPr>
              <a:xfrm>
                <a:off x="1547700" y="3694283"/>
                <a:ext cx="434555" cy="15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>
              <a:xfrm rot="5400000">
                <a:off x="1904058" y="3701420"/>
                <a:ext cx="112707" cy="15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4" name="TextBox 33"/>
            <p:cNvSpPr txBox="1"/>
            <p:nvPr/>
          </p:nvSpPr>
          <p:spPr>
            <a:xfrm>
              <a:off x="1461658" y="5213543"/>
              <a:ext cx="2952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5471223" y="2831538"/>
            <a:ext cx="2206558" cy="369332"/>
            <a:chOff x="2165259" y="5207227"/>
            <a:chExt cx="2206558" cy="369332"/>
          </a:xfrm>
        </p:grpSpPr>
        <p:grpSp>
          <p:nvGrpSpPr>
            <p:cNvPr id="35" name="Group 34"/>
            <p:cNvGrpSpPr/>
            <p:nvPr/>
          </p:nvGrpSpPr>
          <p:grpSpPr>
            <a:xfrm>
              <a:off x="2165259" y="5359075"/>
              <a:ext cx="693659" cy="184110"/>
              <a:chOff x="873570" y="3638990"/>
              <a:chExt cx="427165" cy="112707"/>
            </a:xfrm>
          </p:grpSpPr>
          <p:cxnSp>
            <p:nvCxnSpPr>
              <p:cNvPr id="36" name="Straight Connector 35"/>
              <p:cNvCxnSpPr/>
              <p:nvPr/>
            </p:nvCxnSpPr>
            <p:spPr>
              <a:xfrm>
                <a:off x="873570" y="3691115"/>
                <a:ext cx="427165" cy="15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>
              <a:xfrm rot="5400000">
                <a:off x="825698" y="3694550"/>
                <a:ext cx="112707" cy="15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8" name="Group 37"/>
            <p:cNvGrpSpPr/>
            <p:nvPr/>
          </p:nvGrpSpPr>
          <p:grpSpPr>
            <a:xfrm>
              <a:off x="3386084" y="5346914"/>
              <a:ext cx="985733" cy="196271"/>
              <a:chOff x="1547700" y="3645860"/>
              <a:chExt cx="434555" cy="112707"/>
            </a:xfrm>
          </p:grpSpPr>
          <p:cxnSp>
            <p:nvCxnSpPr>
              <p:cNvPr id="39" name="Straight Connector 38"/>
              <p:cNvCxnSpPr/>
              <p:nvPr/>
            </p:nvCxnSpPr>
            <p:spPr>
              <a:xfrm>
                <a:off x="1547700" y="3694283"/>
                <a:ext cx="434555" cy="15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/>
              <p:nvPr/>
            </p:nvCxnSpPr>
            <p:spPr>
              <a:xfrm rot="5400000">
                <a:off x="1921552" y="3701420"/>
                <a:ext cx="112707" cy="15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1" name="TextBox 40"/>
            <p:cNvSpPr txBox="1"/>
            <p:nvPr/>
          </p:nvSpPr>
          <p:spPr>
            <a:xfrm>
              <a:off x="3014001" y="5207227"/>
              <a:ext cx="3059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</p:grpSp>
      <p:cxnSp>
        <p:nvCxnSpPr>
          <p:cNvPr id="5" name="Straight Connector 4"/>
          <p:cNvCxnSpPr/>
          <p:nvPr/>
        </p:nvCxnSpPr>
        <p:spPr>
          <a:xfrm>
            <a:off x="4445775" y="2644984"/>
            <a:ext cx="3214454" cy="1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5" name="Group 44"/>
          <p:cNvGrpSpPr/>
          <p:nvPr/>
        </p:nvGrpSpPr>
        <p:grpSpPr>
          <a:xfrm>
            <a:off x="4273812" y="2089324"/>
            <a:ext cx="3494429" cy="613613"/>
            <a:chOff x="967847" y="4465012"/>
            <a:chExt cx="3494429" cy="613613"/>
          </a:xfrm>
        </p:grpSpPr>
        <p:sp>
          <p:nvSpPr>
            <p:cNvPr id="6" name="TextBox 5"/>
            <p:cNvSpPr txBox="1"/>
            <p:nvPr/>
          </p:nvSpPr>
          <p:spPr>
            <a:xfrm>
              <a:off x="967847" y="4465012"/>
              <a:ext cx="42767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v</a:t>
              </a:r>
              <a:r>
                <a:rPr lang="en-US" sz="2400" baseline="-25000" dirty="0"/>
                <a:t>1</a:t>
              </a:r>
              <a:endParaRPr lang="en-US" sz="2400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034605" y="4470934"/>
              <a:ext cx="42767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v</a:t>
              </a:r>
              <a:r>
                <a:rPr lang="en-US" sz="2400" baseline="-25000" dirty="0"/>
                <a:t>2</a:t>
              </a:r>
              <a:endParaRPr lang="en-US" sz="2400" dirty="0"/>
            </a:p>
          </p:txBody>
        </p:sp>
        <p:sp>
          <p:nvSpPr>
            <p:cNvPr id="10" name="Oval 9"/>
            <p:cNvSpPr/>
            <p:nvPr/>
          </p:nvSpPr>
          <p:spPr>
            <a:xfrm>
              <a:off x="1047215" y="4972289"/>
              <a:ext cx="92596" cy="9259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4275403" y="4986029"/>
              <a:ext cx="92596" cy="9259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5257387" y="2082016"/>
            <a:ext cx="343664" cy="614051"/>
            <a:chOff x="1951423" y="4457704"/>
            <a:chExt cx="343664" cy="614051"/>
          </a:xfrm>
        </p:grpSpPr>
        <p:sp>
          <p:nvSpPr>
            <p:cNvPr id="11" name="Oval 10"/>
            <p:cNvSpPr/>
            <p:nvPr/>
          </p:nvSpPr>
          <p:spPr>
            <a:xfrm>
              <a:off x="2112347" y="4979159"/>
              <a:ext cx="92596" cy="9259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1951423" y="4457704"/>
              <a:ext cx="34366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P</a:t>
              </a:r>
            </a:p>
          </p:txBody>
        </p:sp>
      </p:grpSp>
      <p:sp>
        <p:nvSpPr>
          <p:cNvPr id="30" name="Content Placeholder 2"/>
          <p:cNvSpPr txBox="1">
            <a:spLocks/>
          </p:cNvSpPr>
          <p:nvPr/>
        </p:nvSpPr>
        <p:spPr>
          <a:xfrm>
            <a:off x="2066886" y="4420500"/>
            <a:ext cx="8229600" cy="807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342900" defTabSz="457200">
              <a:spcBef>
                <a:spcPct val="20000"/>
              </a:spcBef>
              <a:buFont typeface="Arial"/>
              <a:buChar char="•"/>
              <a:defRPr/>
            </a:pPr>
            <a:r>
              <a:rPr lang="en-US" sz="2800" dirty="0"/>
              <a:t>Linearly interpolated value of P: 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5257388" y="1698346"/>
            <a:ext cx="6560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V</a:t>
            </a:r>
            <a:r>
              <a:rPr lang="en-US" sz="2400" baseline="-25000" dirty="0" err="1"/>
              <a:t>p</a:t>
            </a:r>
            <a:r>
              <a:rPr lang="en-US" sz="2400" baseline="-25000" dirty="0"/>
              <a:t> </a:t>
            </a:r>
            <a:r>
              <a:rPr lang="en-US" sz="2400" dirty="0"/>
              <a:t>?</a:t>
            </a:r>
          </a:p>
        </p:txBody>
      </p:sp>
      <p:grpSp>
        <p:nvGrpSpPr>
          <p:cNvPr id="50" name="Group 49"/>
          <p:cNvGrpSpPr/>
          <p:nvPr/>
        </p:nvGrpSpPr>
        <p:grpSpPr>
          <a:xfrm>
            <a:off x="1857984" y="5435376"/>
            <a:ext cx="1948370" cy="875779"/>
            <a:chOff x="697361" y="3744945"/>
            <a:chExt cx="1948370" cy="875779"/>
          </a:xfrm>
        </p:grpSpPr>
        <p:sp>
          <p:nvSpPr>
            <p:cNvPr id="47" name="Rectangle 46"/>
            <p:cNvSpPr/>
            <p:nvPr/>
          </p:nvSpPr>
          <p:spPr>
            <a:xfrm>
              <a:off x="697361" y="4159059"/>
              <a:ext cx="194837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/>
                <a:t>lerp(v1,v2,</a:t>
              </a:r>
              <a:r>
                <a:rPr lang="en-US" sz="2400" dirty="0">
                  <a:latin typeface="Symbol" charset="2"/>
                  <a:cs typeface="Symbol" charset="2"/>
                </a:rPr>
                <a:t> a</a:t>
              </a:r>
              <a:r>
                <a:rPr lang="en-US" sz="2400" dirty="0"/>
                <a:t> )</a:t>
              </a:r>
            </a:p>
          </p:txBody>
        </p:sp>
        <p:cxnSp>
          <p:nvCxnSpPr>
            <p:cNvPr id="49" name="Straight Arrow Connector 48"/>
            <p:cNvCxnSpPr/>
            <p:nvPr/>
          </p:nvCxnSpPr>
          <p:spPr>
            <a:xfrm flipV="1">
              <a:off x="2209111" y="3744945"/>
              <a:ext cx="436620" cy="414114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/>
          <p:cNvGrpSpPr/>
          <p:nvPr/>
        </p:nvGrpSpPr>
        <p:grpSpPr>
          <a:xfrm>
            <a:off x="3941008" y="5200815"/>
            <a:ext cx="4768488" cy="861807"/>
            <a:chOff x="2417008" y="5200814"/>
            <a:chExt cx="4768488" cy="861807"/>
          </a:xfrm>
        </p:grpSpPr>
        <p:sp>
          <p:nvSpPr>
            <p:cNvPr id="43" name="TextBox 42"/>
            <p:cNvSpPr txBox="1"/>
            <p:nvPr/>
          </p:nvSpPr>
          <p:spPr>
            <a:xfrm>
              <a:off x="2686316" y="5304104"/>
              <a:ext cx="449918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err="1">
                  <a:cs typeface="Symbol" charset="2"/>
                </a:rPr>
                <a:t>V</a:t>
              </a:r>
              <a:r>
                <a:rPr lang="en-US" sz="2800" baseline="-25000" dirty="0" err="1">
                  <a:cs typeface="Symbol" charset="2"/>
                </a:rPr>
                <a:t>p</a:t>
              </a:r>
              <a:r>
                <a:rPr lang="en-US" sz="2800" dirty="0"/>
                <a:t>  =  (1- </a:t>
              </a:r>
              <a:r>
                <a:rPr lang="en-US" sz="2800" dirty="0">
                  <a:latin typeface="Symbol" charset="2"/>
                  <a:cs typeface="Symbol" charset="2"/>
                </a:rPr>
                <a:t>a</a:t>
              </a:r>
              <a:r>
                <a:rPr lang="en-US" sz="2800" dirty="0"/>
                <a:t> ) * V</a:t>
              </a:r>
              <a:r>
                <a:rPr lang="en-US" sz="2800" baseline="-25000" dirty="0"/>
                <a:t>1    </a:t>
              </a:r>
              <a:r>
                <a:rPr lang="en-US" sz="2800" dirty="0"/>
                <a:t>+   </a:t>
              </a:r>
              <a:r>
                <a:rPr lang="en-US" sz="2800" baseline="-25000" dirty="0"/>
                <a:t> </a:t>
              </a:r>
              <a:r>
                <a:rPr lang="en-US" sz="2800" dirty="0">
                  <a:latin typeface="Symbol" charset="2"/>
                  <a:cs typeface="Symbol" charset="2"/>
                </a:rPr>
                <a:t>a</a:t>
              </a:r>
              <a:r>
                <a:rPr lang="en-US" sz="2800" dirty="0"/>
                <a:t>  * V</a:t>
              </a:r>
              <a:r>
                <a:rPr lang="en-US" sz="2800" baseline="-25000" dirty="0"/>
                <a:t>2</a:t>
              </a:r>
              <a:r>
                <a:rPr lang="en-US" sz="2800" dirty="0"/>
                <a:t>   </a:t>
              </a: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2417008" y="5200814"/>
              <a:ext cx="4683803" cy="861807"/>
            </a:xfrm>
            <a:prstGeom prst="rect">
              <a:avLst/>
            </a:prstGeom>
            <a:noFill/>
            <a:ln w="22225"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0" grpId="0"/>
      <p:bldP spid="44" grpId="0"/>
    </p:bldLst>
  </p:timing>
</p:sld>
</file>

<file path=ppt/theme/theme1.xml><?xml version="1.0" encoding="utf-8"?>
<a:theme xmlns:a="http://schemas.openxmlformats.org/drawingml/2006/main" name="Office Theme 2013 - 20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 2013 - 20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6455</TotalTime>
  <Words>2314</Words>
  <Application>Microsoft Macintosh PowerPoint</Application>
  <PresentationFormat>Widescreen</PresentationFormat>
  <Paragraphs>581</Paragraphs>
  <Slides>46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4" baseType="lpstr">
      <vt:lpstr>Arial</vt:lpstr>
      <vt:lpstr>Calibri</vt:lpstr>
      <vt:lpstr>Calibri Light</vt:lpstr>
      <vt:lpstr>Cambria Math</vt:lpstr>
      <vt:lpstr>Helvetica</vt:lpstr>
      <vt:lpstr>Symbol</vt:lpstr>
      <vt:lpstr>Times New Roman</vt:lpstr>
      <vt:lpstr>Office Theme 2013 - 2022</vt:lpstr>
      <vt:lpstr>Big Data Visual Analytics (CS 661)</vt:lpstr>
      <vt:lpstr>PowerPoint Presentation</vt:lpstr>
      <vt:lpstr>Acknowledgements</vt:lpstr>
      <vt:lpstr>Linear Interpolation for Scientific Data</vt:lpstr>
      <vt:lpstr>Why Interpolation?</vt:lpstr>
      <vt:lpstr>Linear Interpolation (LERP) </vt:lpstr>
      <vt:lpstr>Linear Interpolation (LERP)</vt:lpstr>
      <vt:lpstr>Linear Interpolation (LERP)</vt:lpstr>
      <vt:lpstr>LERP in Line</vt:lpstr>
      <vt:lpstr>Lerp in Triangle </vt:lpstr>
      <vt:lpstr>Lerp in Triangle </vt:lpstr>
      <vt:lpstr>Lerp in Triangle </vt:lpstr>
      <vt:lpstr>Lerp in Rectangle</vt:lpstr>
      <vt:lpstr>Lerp in Rectangle</vt:lpstr>
      <vt:lpstr>Lerp in Rectangle</vt:lpstr>
      <vt:lpstr>Lerp in Rectangle</vt:lpstr>
      <vt:lpstr>Lerp in Rectangle</vt:lpstr>
      <vt:lpstr>Lerp in Rectangle</vt:lpstr>
      <vt:lpstr>Lerp in Rectangle</vt:lpstr>
      <vt:lpstr>Lerp in Cube </vt:lpstr>
      <vt:lpstr>Lerp in Cube </vt:lpstr>
      <vt:lpstr>Lerp in Cube </vt:lpstr>
      <vt:lpstr>Lerp in Cube </vt:lpstr>
      <vt:lpstr>Lerp in Cube: Another Way </vt:lpstr>
      <vt:lpstr>Lerp in Cube: Another Way </vt:lpstr>
      <vt:lpstr>Lerp in Tetrahedron</vt:lpstr>
      <vt:lpstr>Lerp in Tetrahedron</vt:lpstr>
      <vt:lpstr>Lerp in Tetrahedron</vt:lpstr>
      <vt:lpstr>Volume of Tetrahedron</vt:lpstr>
      <vt:lpstr>Data Visualization with ParaView</vt:lpstr>
      <vt:lpstr>What is ParaView</vt:lpstr>
      <vt:lpstr>ParaView on the Desktop</vt:lpstr>
      <vt:lpstr>ParaView on the Web</vt:lpstr>
      <vt:lpstr>ParaView Scripting - Python</vt:lpstr>
      <vt:lpstr>ParaView Immersive</vt:lpstr>
      <vt:lpstr>ParaView for HPC</vt:lpstr>
      <vt:lpstr>ParaView Catalyst</vt:lpstr>
      <vt:lpstr>Data Ranges Handled by ParaView</vt:lpstr>
      <vt:lpstr>ParaView Application Architecture</vt:lpstr>
      <vt:lpstr>Supported Data Types by ParaView</vt:lpstr>
      <vt:lpstr>User Interface</vt:lpstr>
      <vt:lpstr>Data Representation</vt:lpstr>
      <vt:lpstr>Common Filters</vt:lpstr>
      <vt:lpstr>Filters Menu</vt:lpstr>
      <vt:lpstr>More Information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Soumya Dutta</dc:creator>
  <cp:lastModifiedBy>Soumya Dutta</cp:lastModifiedBy>
  <cp:revision>402</cp:revision>
  <dcterms:created xsi:type="dcterms:W3CDTF">2022-12-20T07:20:52Z</dcterms:created>
  <dcterms:modified xsi:type="dcterms:W3CDTF">2024-01-17T10:03:54Z</dcterms:modified>
</cp:coreProperties>
</file>